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831" r:id="rId2"/>
    <p:sldId id="836" r:id="rId3"/>
    <p:sldId id="744" r:id="rId4"/>
    <p:sldId id="863" r:id="rId5"/>
    <p:sldId id="786" r:id="rId6"/>
    <p:sldId id="878" r:id="rId7"/>
    <p:sldId id="841" r:id="rId8"/>
    <p:sldId id="874" r:id="rId9"/>
    <p:sldId id="842" r:id="rId10"/>
    <p:sldId id="857" r:id="rId11"/>
    <p:sldId id="865" r:id="rId12"/>
    <p:sldId id="873" r:id="rId13"/>
    <p:sldId id="876" r:id="rId14"/>
    <p:sldId id="877" r:id="rId15"/>
    <p:sldId id="872" r:id="rId1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3A4"/>
    <a:srgbClr val="769B37"/>
    <a:srgbClr val="829662"/>
    <a:srgbClr val="BA421E"/>
    <a:srgbClr val="0A0106"/>
    <a:srgbClr val="D4631E"/>
    <a:srgbClr val="E1732F"/>
    <a:srgbClr val="31302E"/>
    <a:srgbClr val="DB532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1579" autoAdjust="0"/>
  </p:normalViewPr>
  <p:slideViewPr>
    <p:cSldViewPr>
      <p:cViewPr varScale="1">
        <p:scale>
          <a:sx n="106" d="100"/>
          <a:sy n="106" d="100"/>
        </p:scale>
        <p:origin x="691" y="72"/>
      </p:cViewPr>
      <p:guideLst>
        <p:guide orient="horz" pos="1620"/>
        <p:guide pos="2880"/>
      </p:guideLst>
    </p:cSldViewPr>
  </p:slid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96D07-341D-4D88-BBFE-B431BFA04196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A0F9D-3357-4A94-85C8-3B842B870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513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49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6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2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82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65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9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11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551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62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4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469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52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27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291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7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22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83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02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3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600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2016/5/26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30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" y="0"/>
            <a:ext cx="9135879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4355977" y="0"/>
            <a:ext cx="2664296" cy="14916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91880" y="1571701"/>
            <a:ext cx="35974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latin typeface="Bradley Hand ITC" panose="03070402050302030203" pitchFamily="66" charset="0"/>
              </a:rPr>
              <a:t>Ace Vision</a:t>
            </a:r>
            <a:endParaRPr lang="zh-CN" altLang="en-US" sz="60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18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>
        <p14:honeycomb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14"/>
          <p:cNvSpPr>
            <a:spLocks/>
          </p:cNvSpPr>
          <p:nvPr/>
        </p:nvSpPr>
        <p:spPr bwMode="auto">
          <a:xfrm rot="13500000">
            <a:off x="2742255" y="2172664"/>
            <a:ext cx="919914" cy="1531358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rgbClr val="909090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98183" tIns="49092" rIns="98183" bIns="49092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2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-22870" y="2000289"/>
            <a:ext cx="9395139" cy="2462571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rgbClr val="909090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98183" tIns="49092" rIns="98183" bIns="49092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2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3" name="Freeform 13"/>
          <p:cNvSpPr>
            <a:spLocks/>
          </p:cNvSpPr>
          <p:nvPr/>
        </p:nvSpPr>
        <p:spPr bwMode="auto">
          <a:xfrm>
            <a:off x="5547486" y="3084248"/>
            <a:ext cx="1361105" cy="346388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909090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98183" tIns="49092" rIns="98183" bIns="49092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2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4" name="Group 19"/>
          <p:cNvGrpSpPr/>
          <p:nvPr/>
        </p:nvGrpSpPr>
        <p:grpSpPr>
          <a:xfrm>
            <a:off x="559226" y="2909854"/>
            <a:ext cx="1517831" cy="958441"/>
            <a:chOff x="552376" y="2667382"/>
            <a:chExt cx="1499240" cy="958587"/>
          </a:xfrm>
        </p:grpSpPr>
        <p:sp>
          <p:nvSpPr>
            <p:cNvPr id="35" name="Rectangle 26"/>
            <p:cNvSpPr>
              <a:spLocks/>
            </p:cNvSpPr>
            <p:nvPr/>
          </p:nvSpPr>
          <p:spPr bwMode="auto">
            <a:xfrm>
              <a:off x="552376" y="2880550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73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假如搜索的是一篇论文。</a:t>
              </a:r>
              <a:endParaRPr lang="en-US" altLang="zh-CN" sz="873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73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论文中又包含了其具体属性，比如发表时间、概要、发表期刊或会议、内容等等。</a:t>
              </a:r>
              <a:endParaRPr lang="en-US" sz="873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36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46" dirty="0" smtClean="0">
                  <a:solidFill>
                    <a:schemeClr val="bg1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Paper</a:t>
              </a:r>
              <a:endParaRPr lang="en-US" altLang="zh-CN" sz="1746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37" name="Freeform 13"/>
          <p:cNvSpPr>
            <a:spLocks/>
          </p:cNvSpPr>
          <p:nvPr/>
        </p:nvSpPr>
        <p:spPr bwMode="auto">
          <a:xfrm rot="5910658">
            <a:off x="6141224" y="2006253"/>
            <a:ext cx="1030748" cy="348067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rgbClr val="909090"/>
          </a:solidFill>
          <a:ln w="0">
            <a:noFill/>
            <a:prstDash val="solid"/>
            <a:round/>
            <a:headEnd/>
            <a:tailE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98183" tIns="49092" rIns="98183" bIns="49092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22" ker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8" name="Group 129"/>
          <p:cNvGrpSpPr/>
          <p:nvPr/>
        </p:nvGrpSpPr>
        <p:grpSpPr>
          <a:xfrm>
            <a:off x="2190373" y="1934615"/>
            <a:ext cx="1379845" cy="852220"/>
            <a:chOff x="696724" y="2667382"/>
            <a:chExt cx="1362945" cy="852351"/>
          </a:xfrm>
        </p:grpSpPr>
        <p:sp>
          <p:nvSpPr>
            <p:cNvPr id="39" name="Rectangle 26"/>
            <p:cNvSpPr>
              <a:spLocks/>
            </p:cNvSpPr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73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该模块是由</a:t>
              </a:r>
              <a:r>
                <a:rPr lang="zh-CN" altLang="en-US" sz="873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论文</a:t>
              </a:r>
              <a:r>
                <a:rPr lang="zh-CN" altLang="en-US" sz="873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延伸出来。排名靠前的是论文作者，其后是与论文所属领域、课题或发表期刊等有关的人。</a:t>
              </a:r>
              <a:endParaRPr lang="en-US" sz="873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0" name="Rectangle 27"/>
            <p:cNvSpPr>
              <a:spLocks/>
            </p:cNvSpPr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46" dirty="0" smtClean="0">
                  <a:latin typeface="微软雅黑"/>
                  <a:ea typeface="微软雅黑"/>
                  <a:cs typeface="Bebas Neue" charset="0"/>
                  <a:sym typeface="Bebas Neue" charset="0"/>
                </a:rPr>
                <a:t>Author</a:t>
              </a:r>
              <a:endParaRPr lang="en-US" altLang="zh-CN" sz="1746" dirty="0"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1" name="Group 132"/>
          <p:cNvGrpSpPr/>
          <p:nvPr/>
        </p:nvGrpSpPr>
        <p:grpSpPr>
          <a:xfrm>
            <a:off x="4134219" y="1512873"/>
            <a:ext cx="2164349" cy="867219"/>
            <a:chOff x="696724" y="2667383"/>
            <a:chExt cx="1362945" cy="867352"/>
          </a:xfrm>
        </p:grpSpPr>
        <p:sp>
          <p:nvSpPr>
            <p:cNvPr id="42" name="Rectangle 26"/>
            <p:cNvSpPr>
              <a:spLocks/>
            </p:cNvSpPr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73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与该领域相关的研究机构。</a:t>
              </a:r>
              <a:endParaRPr lang="en-US" sz="873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3" name="Rectangle 27"/>
            <p:cNvSpPr>
              <a:spLocks/>
            </p:cNvSpPr>
            <p:nvPr/>
          </p:nvSpPr>
          <p:spPr bwMode="auto">
            <a:xfrm>
              <a:off x="696724" y="2667383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46" dirty="0" smtClean="0">
                  <a:solidFill>
                    <a:schemeClr val="tx2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Research institution </a:t>
              </a:r>
              <a:endParaRPr lang="en-US" altLang="zh-CN" sz="1746" dirty="0">
                <a:solidFill>
                  <a:schemeClr val="tx2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4" name="Group 135"/>
          <p:cNvGrpSpPr/>
          <p:nvPr/>
        </p:nvGrpSpPr>
        <p:grpSpPr>
          <a:xfrm>
            <a:off x="4412533" y="4292644"/>
            <a:ext cx="1517831" cy="830458"/>
            <a:chOff x="552376" y="2667382"/>
            <a:chExt cx="1499240" cy="830586"/>
          </a:xfrm>
        </p:grpSpPr>
        <p:sp>
          <p:nvSpPr>
            <p:cNvPr id="45" name="Rectangle 26"/>
            <p:cNvSpPr>
              <a:spLocks/>
            </p:cNvSpPr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73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该模块是论文所属的领域，由这个领域还可以延伸到其父领域和子领域。</a:t>
              </a:r>
              <a:endParaRPr lang="en-US" sz="873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6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46" dirty="0" smtClean="0">
                  <a:solidFill>
                    <a:schemeClr val="bg2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Field</a:t>
              </a:r>
              <a:endParaRPr lang="en-US" altLang="zh-CN" sz="1746" dirty="0">
                <a:solidFill>
                  <a:schemeClr val="bg2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47" name="Group 138"/>
          <p:cNvGrpSpPr/>
          <p:nvPr/>
        </p:nvGrpSpPr>
        <p:grpSpPr>
          <a:xfrm>
            <a:off x="6216072" y="3834035"/>
            <a:ext cx="1517831" cy="831898"/>
            <a:chOff x="552376" y="2667382"/>
            <a:chExt cx="1499240" cy="832026"/>
          </a:xfrm>
        </p:grpSpPr>
        <p:sp>
          <p:nvSpPr>
            <p:cNvPr id="48" name="Rectangle 26"/>
            <p:cNvSpPr>
              <a:spLocks/>
            </p:cNvSpPr>
            <p:nvPr/>
          </p:nvSpPr>
          <p:spPr bwMode="auto">
            <a:xfrm>
              <a:off x="552376" y="290889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73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对该领域的简单描述。</a:t>
              </a:r>
              <a:endParaRPr lang="en-US" sz="873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49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46" dirty="0" smtClean="0">
                  <a:solidFill>
                    <a:schemeClr val="bg1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Summary</a:t>
              </a:r>
              <a:endParaRPr lang="en-US" altLang="zh-CN" sz="1746" dirty="0">
                <a:solidFill>
                  <a:schemeClr val="bg1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50" name="Group 141"/>
          <p:cNvGrpSpPr/>
          <p:nvPr/>
        </p:nvGrpSpPr>
        <p:grpSpPr>
          <a:xfrm>
            <a:off x="7349516" y="2456223"/>
            <a:ext cx="1517831" cy="838204"/>
            <a:chOff x="552376" y="2667382"/>
            <a:chExt cx="1499240" cy="838333"/>
          </a:xfrm>
        </p:grpSpPr>
        <p:sp>
          <p:nvSpPr>
            <p:cNvPr id="51" name="Rectangle 26"/>
            <p:cNvSpPr>
              <a:spLocks/>
            </p:cNvSpPr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73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在该领域的一些课题，一般按照研究热度进行排名。</a:t>
              </a:r>
              <a:endParaRPr lang="en-US" sz="873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52" name="Rectangle 27"/>
            <p:cNvSpPr>
              <a:spLocks/>
            </p:cNvSpPr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746" dirty="0" smtClean="0">
                  <a:latin typeface="微软雅黑"/>
                  <a:ea typeface="微软雅黑"/>
                  <a:cs typeface="Bebas Neue" charset="0"/>
                  <a:sym typeface="Bebas Neue" charset="0"/>
                </a:rPr>
                <a:t>Topic</a:t>
              </a:r>
              <a:endParaRPr lang="en-US" altLang="zh-CN" sz="1746" dirty="0"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53" name="Group 15"/>
          <p:cNvGrpSpPr/>
          <p:nvPr/>
        </p:nvGrpSpPr>
        <p:grpSpPr>
          <a:xfrm>
            <a:off x="6672044" y="3181878"/>
            <a:ext cx="473092" cy="467227"/>
            <a:chOff x="6590322" y="2740893"/>
            <a:chExt cx="467298" cy="467298"/>
          </a:xfrm>
        </p:grpSpPr>
        <p:sp>
          <p:nvSpPr>
            <p:cNvPr id="54" name="Freeform 11"/>
            <p:cNvSpPr>
              <a:spLocks/>
            </p:cNvSpPr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5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6" name="Group 1"/>
          <p:cNvGrpSpPr/>
          <p:nvPr/>
        </p:nvGrpSpPr>
        <p:grpSpPr>
          <a:xfrm>
            <a:off x="1079303" y="2259794"/>
            <a:ext cx="470773" cy="467227"/>
            <a:chOff x="1066082" y="1818668"/>
            <a:chExt cx="465007" cy="467298"/>
          </a:xfrm>
        </p:grpSpPr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9" name="Group 2"/>
          <p:cNvGrpSpPr/>
          <p:nvPr/>
        </p:nvGrpSpPr>
        <p:grpSpPr>
          <a:xfrm>
            <a:off x="3680984" y="2266256"/>
            <a:ext cx="470773" cy="464935"/>
            <a:chOff x="3635896" y="1825130"/>
            <a:chExt cx="465007" cy="465007"/>
          </a:xfrm>
        </p:grpSpPr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3635896" y="1825130"/>
              <a:ext cx="465007" cy="465007"/>
            </a:xfrm>
            <a:custGeom>
              <a:avLst/>
              <a:gdLst>
                <a:gd name="T0" fmla="*/ 101 w 203"/>
                <a:gd name="T1" fmla="*/ 0 h 203"/>
                <a:gd name="T2" fmla="*/ 129 w 203"/>
                <a:gd name="T3" fmla="*/ 2 h 203"/>
                <a:gd name="T4" fmla="*/ 153 w 203"/>
                <a:gd name="T5" fmla="*/ 13 h 203"/>
                <a:gd name="T6" fmla="*/ 173 w 203"/>
                <a:gd name="T7" fmla="*/ 29 h 203"/>
                <a:gd name="T8" fmla="*/ 190 w 203"/>
                <a:gd name="T9" fmla="*/ 50 h 203"/>
                <a:gd name="T10" fmla="*/ 200 w 203"/>
                <a:gd name="T11" fmla="*/ 74 h 203"/>
                <a:gd name="T12" fmla="*/ 203 w 203"/>
                <a:gd name="T13" fmla="*/ 101 h 203"/>
                <a:gd name="T14" fmla="*/ 200 w 203"/>
                <a:gd name="T15" fmla="*/ 129 h 203"/>
                <a:gd name="T16" fmla="*/ 190 w 203"/>
                <a:gd name="T17" fmla="*/ 153 h 203"/>
                <a:gd name="T18" fmla="*/ 173 w 203"/>
                <a:gd name="T19" fmla="*/ 174 h 203"/>
                <a:gd name="T20" fmla="*/ 153 w 203"/>
                <a:gd name="T21" fmla="*/ 190 h 203"/>
                <a:gd name="T22" fmla="*/ 129 w 203"/>
                <a:gd name="T23" fmla="*/ 200 h 203"/>
                <a:gd name="T24" fmla="*/ 101 w 203"/>
                <a:gd name="T25" fmla="*/ 203 h 203"/>
                <a:gd name="T26" fmla="*/ 74 w 203"/>
                <a:gd name="T27" fmla="*/ 200 h 203"/>
                <a:gd name="T28" fmla="*/ 50 w 203"/>
                <a:gd name="T29" fmla="*/ 190 h 203"/>
                <a:gd name="T30" fmla="*/ 29 w 203"/>
                <a:gd name="T31" fmla="*/ 174 h 203"/>
                <a:gd name="T32" fmla="*/ 13 w 203"/>
                <a:gd name="T33" fmla="*/ 153 h 203"/>
                <a:gd name="T34" fmla="*/ 3 w 203"/>
                <a:gd name="T35" fmla="*/ 129 h 203"/>
                <a:gd name="T36" fmla="*/ 0 w 203"/>
                <a:gd name="T37" fmla="*/ 101 h 203"/>
                <a:gd name="T38" fmla="*/ 3 w 203"/>
                <a:gd name="T39" fmla="*/ 74 h 203"/>
                <a:gd name="T40" fmla="*/ 13 w 203"/>
                <a:gd name="T41" fmla="*/ 50 h 203"/>
                <a:gd name="T42" fmla="*/ 29 w 203"/>
                <a:gd name="T43" fmla="*/ 29 h 203"/>
                <a:gd name="T44" fmla="*/ 50 w 203"/>
                <a:gd name="T45" fmla="*/ 13 h 203"/>
                <a:gd name="T46" fmla="*/ 74 w 203"/>
                <a:gd name="T47" fmla="*/ 2 h 203"/>
                <a:gd name="T48" fmla="*/ 101 w 203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3">
                  <a:moveTo>
                    <a:pt x="101" y="0"/>
                  </a:moveTo>
                  <a:lnTo>
                    <a:pt x="129" y="2"/>
                  </a:lnTo>
                  <a:lnTo>
                    <a:pt x="153" y="13"/>
                  </a:lnTo>
                  <a:lnTo>
                    <a:pt x="173" y="29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1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3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1" y="203"/>
                  </a:lnTo>
                  <a:lnTo>
                    <a:pt x="74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29" y="29"/>
                  </a:lnTo>
                  <a:lnTo>
                    <a:pt x="50" y="13"/>
                  </a:lnTo>
                  <a:lnTo>
                    <a:pt x="74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1" name="Freeform 8"/>
            <p:cNvSpPr>
              <a:spLocks noEditPoints="1"/>
            </p:cNvSpPr>
            <p:nvPr/>
          </p:nvSpPr>
          <p:spPr bwMode="auto">
            <a:xfrm>
              <a:off x="3788568" y="1901620"/>
              <a:ext cx="201914" cy="300866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2" name="Group 17"/>
          <p:cNvGrpSpPr/>
          <p:nvPr/>
        </p:nvGrpSpPr>
        <p:grpSpPr>
          <a:xfrm>
            <a:off x="6444316" y="1428830"/>
            <a:ext cx="473092" cy="464935"/>
            <a:chOff x="6365383" y="987574"/>
            <a:chExt cx="467298" cy="465007"/>
          </a:xfrm>
        </p:grpSpPr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5" name="Group 3"/>
          <p:cNvGrpSpPr/>
          <p:nvPr/>
        </p:nvGrpSpPr>
        <p:grpSpPr>
          <a:xfrm>
            <a:off x="4830076" y="3531854"/>
            <a:ext cx="470773" cy="469518"/>
            <a:chOff x="4770914" y="3090921"/>
            <a:chExt cx="465007" cy="469589"/>
          </a:xfrm>
        </p:grpSpPr>
        <p:sp>
          <p:nvSpPr>
            <p:cNvPr id="66" name="Freeform 9"/>
            <p:cNvSpPr>
              <a:spLocks/>
            </p:cNvSpPr>
            <p:nvPr/>
          </p:nvSpPr>
          <p:spPr bwMode="auto">
            <a:xfrm>
              <a:off x="4770914" y="3090921"/>
              <a:ext cx="465007" cy="469589"/>
            </a:xfrm>
            <a:custGeom>
              <a:avLst/>
              <a:gdLst>
                <a:gd name="T0" fmla="*/ 102 w 203"/>
                <a:gd name="T1" fmla="*/ 0 h 205"/>
                <a:gd name="T2" fmla="*/ 129 w 203"/>
                <a:gd name="T3" fmla="*/ 4 h 205"/>
                <a:gd name="T4" fmla="*/ 153 w 203"/>
                <a:gd name="T5" fmla="*/ 14 h 205"/>
                <a:gd name="T6" fmla="*/ 174 w 203"/>
                <a:gd name="T7" fmla="*/ 29 h 205"/>
                <a:gd name="T8" fmla="*/ 190 w 203"/>
                <a:gd name="T9" fmla="*/ 50 h 205"/>
                <a:gd name="T10" fmla="*/ 200 w 203"/>
                <a:gd name="T11" fmla="*/ 75 h 205"/>
                <a:gd name="T12" fmla="*/ 203 w 203"/>
                <a:gd name="T13" fmla="*/ 102 h 205"/>
                <a:gd name="T14" fmla="*/ 200 w 203"/>
                <a:gd name="T15" fmla="*/ 129 h 205"/>
                <a:gd name="T16" fmla="*/ 190 w 203"/>
                <a:gd name="T17" fmla="*/ 154 h 205"/>
                <a:gd name="T18" fmla="*/ 174 w 203"/>
                <a:gd name="T19" fmla="*/ 174 h 205"/>
                <a:gd name="T20" fmla="*/ 153 w 203"/>
                <a:gd name="T21" fmla="*/ 190 h 205"/>
                <a:gd name="T22" fmla="*/ 129 w 203"/>
                <a:gd name="T23" fmla="*/ 200 h 205"/>
                <a:gd name="T24" fmla="*/ 102 w 203"/>
                <a:gd name="T25" fmla="*/ 205 h 205"/>
                <a:gd name="T26" fmla="*/ 76 w 203"/>
                <a:gd name="T27" fmla="*/ 200 h 205"/>
                <a:gd name="T28" fmla="*/ 50 w 203"/>
                <a:gd name="T29" fmla="*/ 190 h 205"/>
                <a:gd name="T30" fmla="*/ 29 w 203"/>
                <a:gd name="T31" fmla="*/ 174 h 205"/>
                <a:gd name="T32" fmla="*/ 15 w 203"/>
                <a:gd name="T33" fmla="*/ 154 h 205"/>
                <a:gd name="T34" fmla="*/ 4 w 203"/>
                <a:gd name="T35" fmla="*/ 129 h 205"/>
                <a:gd name="T36" fmla="*/ 0 w 203"/>
                <a:gd name="T37" fmla="*/ 102 h 205"/>
                <a:gd name="T38" fmla="*/ 4 w 203"/>
                <a:gd name="T39" fmla="*/ 75 h 205"/>
                <a:gd name="T40" fmla="*/ 15 w 203"/>
                <a:gd name="T41" fmla="*/ 50 h 205"/>
                <a:gd name="T42" fmla="*/ 29 w 203"/>
                <a:gd name="T43" fmla="*/ 29 h 205"/>
                <a:gd name="T44" fmla="*/ 50 w 203"/>
                <a:gd name="T45" fmla="*/ 14 h 205"/>
                <a:gd name="T46" fmla="*/ 76 w 203"/>
                <a:gd name="T47" fmla="*/ 4 h 205"/>
                <a:gd name="T48" fmla="*/ 102 w 203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5">
                  <a:moveTo>
                    <a:pt x="102" y="0"/>
                  </a:moveTo>
                  <a:lnTo>
                    <a:pt x="129" y="4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0" y="50"/>
                  </a:lnTo>
                  <a:lnTo>
                    <a:pt x="200" y="75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4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2" y="205"/>
                  </a:lnTo>
                  <a:lnTo>
                    <a:pt x="76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5" y="154"/>
                  </a:lnTo>
                  <a:lnTo>
                    <a:pt x="4" y="129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7" name="Freeform 10"/>
            <p:cNvSpPr>
              <a:spLocks noEditPoints="1"/>
            </p:cNvSpPr>
            <p:nvPr/>
          </p:nvSpPr>
          <p:spPr bwMode="auto">
            <a:xfrm>
              <a:off x="4870438" y="3218381"/>
              <a:ext cx="260899" cy="203797"/>
            </a:xfrm>
            <a:custGeom>
              <a:avLst/>
              <a:gdLst>
                <a:gd name="T0" fmla="*/ 164 w 164"/>
                <a:gd name="T1" fmla="*/ 114 h 128"/>
                <a:gd name="T2" fmla="*/ 149 w 164"/>
                <a:gd name="T3" fmla="*/ 128 h 128"/>
                <a:gd name="T4" fmla="*/ 15 w 164"/>
                <a:gd name="T5" fmla="*/ 128 h 128"/>
                <a:gd name="T6" fmla="*/ 0 w 164"/>
                <a:gd name="T7" fmla="*/ 114 h 128"/>
                <a:gd name="T8" fmla="*/ 0 w 164"/>
                <a:gd name="T9" fmla="*/ 14 h 128"/>
                <a:gd name="T10" fmla="*/ 15 w 164"/>
                <a:gd name="T11" fmla="*/ 0 h 128"/>
                <a:gd name="T12" fmla="*/ 149 w 164"/>
                <a:gd name="T13" fmla="*/ 0 h 128"/>
                <a:gd name="T14" fmla="*/ 164 w 164"/>
                <a:gd name="T15" fmla="*/ 14 h 128"/>
                <a:gd name="T16" fmla="*/ 164 w 164"/>
                <a:gd name="T17" fmla="*/ 114 h 128"/>
                <a:gd name="T18" fmla="*/ 149 w 164"/>
                <a:gd name="T19" fmla="*/ 11 h 128"/>
                <a:gd name="T20" fmla="*/ 15 w 164"/>
                <a:gd name="T21" fmla="*/ 11 h 128"/>
                <a:gd name="T22" fmla="*/ 12 w 164"/>
                <a:gd name="T23" fmla="*/ 14 h 128"/>
                <a:gd name="T24" fmla="*/ 25 w 164"/>
                <a:gd name="T25" fmla="*/ 40 h 128"/>
                <a:gd name="T26" fmla="*/ 62 w 164"/>
                <a:gd name="T27" fmla="*/ 69 h 128"/>
                <a:gd name="T28" fmla="*/ 82 w 164"/>
                <a:gd name="T29" fmla="*/ 82 h 128"/>
                <a:gd name="T30" fmla="*/ 82 w 164"/>
                <a:gd name="T31" fmla="*/ 82 h 128"/>
                <a:gd name="T32" fmla="*/ 82 w 164"/>
                <a:gd name="T33" fmla="*/ 82 h 128"/>
                <a:gd name="T34" fmla="*/ 102 w 164"/>
                <a:gd name="T35" fmla="*/ 69 h 128"/>
                <a:gd name="T36" fmla="*/ 139 w 164"/>
                <a:gd name="T37" fmla="*/ 40 h 128"/>
                <a:gd name="T38" fmla="*/ 152 w 164"/>
                <a:gd name="T39" fmla="*/ 18 h 128"/>
                <a:gd name="T40" fmla="*/ 149 w 164"/>
                <a:gd name="T41" fmla="*/ 11 h 128"/>
                <a:gd name="T42" fmla="*/ 152 w 164"/>
                <a:gd name="T43" fmla="*/ 43 h 128"/>
                <a:gd name="T44" fmla="*/ 146 w 164"/>
                <a:gd name="T45" fmla="*/ 50 h 128"/>
                <a:gd name="T46" fmla="*/ 107 w 164"/>
                <a:gd name="T47" fmla="*/ 80 h 128"/>
                <a:gd name="T48" fmla="*/ 82 w 164"/>
                <a:gd name="T49" fmla="*/ 93 h 128"/>
                <a:gd name="T50" fmla="*/ 82 w 164"/>
                <a:gd name="T51" fmla="*/ 93 h 128"/>
                <a:gd name="T52" fmla="*/ 82 w 164"/>
                <a:gd name="T53" fmla="*/ 93 h 128"/>
                <a:gd name="T54" fmla="*/ 57 w 164"/>
                <a:gd name="T55" fmla="*/ 80 h 128"/>
                <a:gd name="T56" fmla="*/ 18 w 164"/>
                <a:gd name="T57" fmla="*/ 50 h 128"/>
                <a:gd name="T58" fmla="*/ 12 w 164"/>
                <a:gd name="T59" fmla="*/ 43 h 128"/>
                <a:gd name="T60" fmla="*/ 12 w 164"/>
                <a:gd name="T61" fmla="*/ 114 h 128"/>
                <a:gd name="T62" fmla="*/ 15 w 164"/>
                <a:gd name="T63" fmla="*/ 117 h 128"/>
                <a:gd name="T64" fmla="*/ 149 w 164"/>
                <a:gd name="T65" fmla="*/ 117 h 128"/>
                <a:gd name="T66" fmla="*/ 152 w 164"/>
                <a:gd name="T67" fmla="*/ 114 h 128"/>
                <a:gd name="T68" fmla="*/ 152 w 164"/>
                <a:gd name="T6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28">
                  <a:moveTo>
                    <a:pt x="164" y="114"/>
                  </a:moveTo>
                  <a:cubicBezTo>
                    <a:pt x="164" y="122"/>
                    <a:pt x="157" y="128"/>
                    <a:pt x="1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7" y="128"/>
                    <a:pt x="0" y="122"/>
                    <a:pt x="0" y="1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7" y="0"/>
                    <a:pt x="164" y="6"/>
                    <a:pt x="164" y="14"/>
                  </a:cubicBezTo>
                  <a:lnTo>
                    <a:pt x="164" y="114"/>
                  </a:lnTo>
                  <a:close/>
                  <a:moveTo>
                    <a:pt x="14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2" y="13"/>
                    <a:pt x="12" y="14"/>
                  </a:cubicBezTo>
                  <a:cubicBezTo>
                    <a:pt x="12" y="25"/>
                    <a:pt x="17" y="34"/>
                    <a:pt x="25" y="40"/>
                  </a:cubicBezTo>
                  <a:cubicBezTo>
                    <a:pt x="37" y="50"/>
                    <a:pt x="50" y="59"/>
                    <a:pt x="62" y="69"/>
                  </a:cubicBezTo>
                  <a:cubicBezTo>
                    <a:pt x="67" y="73"/>
                    <a:pt x="76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9" y="82"/>
                    <a:pt x="97" y="73"/>
                    <a:pt x="102" y="69"/>
                  </a:cubicBezTo>
                  <a:cubicBezTo>
                    <a:pt x="114" y="59"/>
                    <a:pt x="127" y="50"/>
                    <a:pt x="139" y="40"/>
                  </a:cubicBezTo>
                  <a:cubicBezTo>
                    <a:pt x="145" y="36"/>
                    <a:pt x="152" y="25"/>
                    <a:pt x="152" y="18"/>
                  </a:cubicBezTo>
                  <a:cubicBezTo>
                    <a:pt x="152" y="15"/>
                    <a:pt x="153" y="11"/>
                    <a:pt x="149" y="11"/>
                  </a:cubicBezTo>
                  <a:close/>
                  <a:moveTo>
                    <a:pt x="152" y="43"/>
                  </a:moveTo>
                  <a:cubicBezTo>
                    <a:pt x="150" y="46"/>
                    <a:pt x="148" y="48"/>
                    <a:pt x="146" y="50"/>
                  </a:cubicBezTo>
                  <a:cubicBezTo>
                    <a:pt x="133" y="60"/>
                    <a:pt x="120" y="70"/>
                    <a:pt x="107" y="80"/>
                  </a:cubicBezTo>
                  <a:cubicBezTo>
                    <a:pt x="100" y="86"/>
                    <a:pt x="9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72" y="93"/>
                    <a:pt x="64" y="86"/>
                    <a:pt x="57" y="80"/>
                  </a:cubicBezTo>
                  <a:cubicBezTo>
                    <a:pt x="44" y="70"/>
                    <a:pt x="31" y="60"/>
                    <a:pt x="18" y="50"/>
                  </a:cubicBezTo>
                  <a:cubicBezTo>
                    <a:pt x="16" y="48"/>
                    <a:pt x="14" y="46"/>
                    <a:pt x="12" y="43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15"/>
                    <a:pt x="13" y="117"/>
                    <a:pt x="15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51" y="117"/>
                    <a:pt x="152" y="115"/>
                    <a:pt x="152" y="114"/>
                  </a:cubicBez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8" name="Group 18"/>
          <p:cNvGrpSpPr/>
          <p:nvPr/>
        </p:nvGrpSpPr>
        <p:grpSpPr>
          <a:xfrm>
            <a:off x="7948130" y="1779732"/>
            <a:ext cx="473092" cy="467227"/>
            <a:chOff x="7850778" y="1338532"/>
            <a:chExt cx="467298" cy="467298"/>
          </a:xfrm>
        </p:grpSpPr>
        <p:sp>
          <p:nvSpPr>
            <p:cNvPr id="69" name="Freeform 12"/>
            <p:cNvSpPr>
              <a:spLocks/>
            </p:cNvSpPr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0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72567" tIns="36284" rIns="72567" bIns="36284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2" ker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71" name="Text Placeholder 8"/>
          <p:cNvSpPr txBox="1">
            <a:spLocks/>
          </p:cNvSpPr>
          <p:nvPr/>
        </p:nvSpPr>
        <p:spPr>
          <a:xfrm>
            <a:off x="5084440" y="5639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Ace Vision</a:t>
            </a:r>
            <a:endParaRPr lang="en-US" altLang="zh-CN" sz="2800" b="1" dirty="0">
              <a:solidFill>
                <a:schemeClr val="bg1"/>
              </a:solidFill>
              <a:latin typeface="Bradley Hand ITC" panose="03070402050302030203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49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空心弧 4"/>
          <p:cNvSpPr>
            <a:spLocks/>
          </p:cNvSpPr>
          <p:nvPr/>
        </p:nvSpPr>
        <p:spPr bwMode="auto">
          <a:xfrm rot="16200000">
            <a:off x="855465" y="1597819"/>
            <a:ext cx="2532460" cy="2532460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tx1">
              <a:alpha val="83920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 sz="1069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1538883" y="2668191"/>
            <a:ext cx="13238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作者排序</a:t>
            </a: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306021" y="1831181"/>
            <a:ext cx="1600200" cy="305468"/>
            <a:chOff x="7073484" y="2441806"/>
            <a:chExt cx="2134334" cy="406594"/>
          </a:xfrm>
        </p:grpSpPr>
        <p:sp>
          <p:nvSpPr>
            <p:cNvPr id="12" name="TextBox 138"/>
            <p:cNvSpPr txBox="1">
              <a:spLocks noChangeArrowheads="1"/>
            </p:cNvSpPr>
            <p:nvPr/>
          </p:nvSpPr>
          <p:spPr bwMode="auto">
            <a:xfrm>
              <a:off x="7433542" y="2441806"/>
              <a:ext cx="1774276" cy="406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0" rIns="68573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5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华文黑体" charset="-122"/>
                </a:rPr>
                <a:t>按发表论文数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25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5306021" y="2605087"/>
            <a:ext cx="1600200" cy="305468"/>
            <a:chOff x="7073484" y="3472766"/>
            <a:chExt cx="2134334" cy="408432"/>
          </a:xfrm>
        </p:grpSpPr>
        <p:sp>
          <p:nvSpPr>
            <p:cNvPr id="16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1774276" cy="40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0" rIns="68573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charset="-122"/>
                </a:rPr>
                <a:t>按参加会议数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25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5306020" y="3401615"/>
            <a:ext cx="1600201" cy="305468"/>
            <a:chOff x="7073484" y="4534743"/>
            <a:chExt cx="2134334" cy="408432"/>
          </a:xfrm>
        </p:grpSpPr>
        <p:sp>
          <p:nvSpPr>
            <p:cNvPr id="20" name="TextBox 75"/>
            <p:cNvSpPr txBox="1">
              <a:spLocks noChangeArrowheads="1"/>
            </p:cNvSpPr>
            <p:nvPr/>
          </p:nvSpPr>
          <p:spPr bwMode="auto">
            <a:xfrm>
              <a:off x="7433542" y="4534743"/>
              <a:ext cx="1774276" cy="40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0" rIns="68573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5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华文黑体" charset="-122"/>
                </a:rPr>
                <a:t>按领域关注度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charset="-122"/>
              </a:endParaRPr>
            </a:p>
          </p:txBody>
        </p:sp>
        <p:sp>
          <p:nvSpPr>
            <p:cNvPr id="21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chemeClr val="tx1">
                <a:alpha val="7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25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1232893" y="1960960"/>
            <a:ext cx="1804988" cy="1803797"/>
            <a:chOff x="1642796" y="2615022"/>
            <a:chExt cx="2407382" cy="2405286"/>
          </a:xfrm>
          <a:solidFill>
            <a:schemeClr val="bg1"/>
          </a:solidFill>
        </p:grpSpPr>
        <p:sp>
          <p:nvSpPr>
            <p:cNvPr id="23" name="空心弧 3"/>
            <p:cNvSpPr>
              <a:spLocks/>
            </p:cNvSpPr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106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空心弧 3"/>
            <p:cNvSpPr>
              <a:spLocks/>
            </p:cNvSpPr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106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3010496" y="1999060"/>
            <a:ext cx="2295525" cy="1588252"/>
            <a:chOff x="4013318" y="2665635"/>
            <a:chExt cx="3060168" cy="2117342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1" idx="1"/>
            </p:cNvCxnSpPr>
            <p:nvPr/>
          </p:nvCxnSpPr>
          <p:spPr>
            <a:xfrm flipH="1" flipV="1">
              <a:off x="4151409" y="4535422"/>
              <a:ext cx="2922076" cy="247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8"/>
          <p:cNvSpPr txBox="1">
            <a:spLocks/>
          </p:cNvSpPr>
          <p:nvPr/>
        </p:nvSpPr>
        <p:spPr>
          <a:xfrm>
            <a:off x="5084440" y="5639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Ace Vision</a:t>
            </a:r>
            <a:endParaRPr lang="en-US" altLang="zh-CN" sz="2800" b="1" dirty="0">
              <a:solidFill>
                <a:schemeClr val="bg1"/>
              </a:solidFill>
              <a:latin typeface="Bradley Hand ITC" panose="03070402050302030203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889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空心弧 4"/>
          <p:cNvSpPr>
            <a:spLocks/>
          </p:cNvSpPr>
          <p:nvPr/>
        </p:nvSpPr>
        <p:spPr bwMode="auto">
          <a:xfrm rot="16200000">
            <a:off x="855465" y="1597819"/>
            <a:ext cx="2532460" cy="2532460"/>
          </a:xfrm>
          <a:custGeom>
            <a:avLst/>
            <a:gdLst>
              <a:gd name="T0" fmla="*/ 954518 w 21600"/>
              <a:gd name="T1" fmla="*/ 2897635 h 21600"/>
              <a:gd name="T2" fmla="*/ 273724 w 21600"/>
              <a:gd name="T3" fmla="*/ 1688307 h 21600"/>
              <a:gd name="T4" fmla="*/ 1688306 w 21600"/>
              <a:gd name="T5" fmla="*/ 273725 h 21600"/>
              <a:gd name="T6" fmla="*/ 3102888 w 21600"/>
              <a:gd name="T7" fmla="*/ 1688307 h 21600"/>
              <a:gd name="T8" fmla="*/ 2421937 w 21600"/>
              <a:gd name="T9" fmla="*/ 2897635 h 21600"/>
              <a:gd name="T10" fmla="*/ 2563880 w 21600"/>
              <a:gd name="T11" fmla="*/ 3131653 h 21600"/>
              <a:gd name="T12" fmla="*/ 3376612 w 21600"/>
              <a:gd name="T13" fmla="*/ 1688307 h 21600"/>
              <a:gd name="T14" fmla="*/ 1688306 w 21600"/>
              <a:gd name="T15" fmla="*/ 0 h 21600"/>
              <a:gd name="T16" fmla="*/ 0 w 21600"/>
              <a:gd name="T17" fmla="*/ 1688307 h 21600"/>
              <a:gd name="T18" fmla="*/ 812575 w 21600"/>
              <a:gd name="T19" fmla="*/ 3131653 h 21600"/>
              <a:gd name="T20" fmla="*/ 954518 w 21600"/>
              <a:gd name="T21" fmla="*/ 2897635 h 2160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600"/>
              <a:gd name="T34" fmla="*/ 0 h 21600"/>
              <a:gd name="T35" fmla="*/ 21600 w 21600"/>
              <a:gd name="T36" fmla="*/ 18772 h 216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600" h="21600">
                <a:moveTo>
                  <a:pt x="6106" y="18536"/>
                </a:moveTo>
                <a:cubicBezTo>
                  <a:pt x="3402" y="16896"/>
                  <a:pt x="1751" y="13962"/>
                  <a:pt x="1751" y="10800"/>
                </a:cubicBezTo>
                <a:cubicBezTo>
                  <a:pt x="1751" y="5802"/>
                  <a:pt x="5802" y="1751"/>
                  <a:pt x="10800" y="1751"/>
                </a:cubicBezTo>
                <a:cubicBezTo>
                  <a:pt x="15797" y="1751"/>
                  <a:pt x="19849" y="5802"/>
                  <a:pt x="19849" y="10800"/>
                </a:cubicBezTo>
                <a:cubicBezTo>
                  <a:pt x="19849" y="13962"/>
                  <a:pt x="18197" y="16896"/>
                  <a:pt x="15493" y="18536"/>
                </a:cubicBezTo>
                <a:lnTo>
                  <a:pt x="16401" y="20033"/>
                </a:lnTo>
                <a:cubicBezTo>
                  <a:pt x="19628" y="18075"/>
                  <a:pt x="21600" y="1457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-1" y="14574"/>
                  <a:pt x="1971" y="18075"/>
                  <a:pt x="5198" y="20033"/>
                </a:cubicBezTo>
                <a:lnTo>
                  <a:pt x="6106" y="18536"/>
                </a:lnTo>
                <a:close/>
              </a:path>
            </a:pathLst>
          </a:custGeom>
          <a:solidFill>
            <a:schemeClr val="tx1">
              <a:alpha val="83920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 sz="1069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5"/>
          <p:cNvSpPr>
            <a:spLocks noChangeArrowheads="1"/>
          </p:cNvSpPr>
          <p:nvPr/>
        </p:nvSpPr>
        <p:spPr bwMode="auto">
          <a:xfrm>
            <a:off x="1538883" y="2668191"/>
            <a:ext cx="132381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论文</a:t>
            </a:r>
            <a:r>
              <a:rPr lang="zh-CN" altLang="en-US" sz="21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排序</a:t>
            </a: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306021" y="1831181"/>
            <a:ext cx="1600200" cy="305468"/>
            <a:chOff x="7073484" y="2441806"/>
            <a:chExt cx="2134334" cy="406594"/>
          </a:xfrm>
        </p:grpSpPr>
        <p:sp>
          <p:nvSpPr>
            <p:cNvPr id="12" name="TextBox 138"/>
            <p:cNvSpPr txBox="1">
              <a:spLocks noChangeArrowheads="1"/>
            </p:cNvSpPr>
            <p:nvPr/>
          </p:nvSpPr>
          <p:spPr bwMode="auto">
            <a:xfrm>
              <a:off x="7433542" y="2441806"/>
              <a:ext cx="1774276" cy="406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0" rIns="68573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5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华文黑体" charset="-122"/>
                </a:rPr>
                <a:t>按被引用次数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charset="-122"/>
              </a:endParaRPr>
            </a:p>
          </p:txBody>
        </p:sp>
        <p:sp>
          <p:nvSpPr>
            <p:cNvPr id="13" name="矩形 22"/>
            <p:cNvSpPr>
              <a:spLocks noChangeArrowheads="1"/>
            </p:cNvSpPr>
            <p:nvPr/>
          </p:nvSpPr>
          <p:spPr bwMode="auto">
            <a:xfrm>
              <a:off x="7073484" y="2574698"/>
              <a:ext cx="360058" cy="2307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25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5306021" y="2605087"/>
            <a:ext cx="1600200" cy="305468"/>
            <a:chOff x="7073484" y="3472766"/>
            <a:chExt cx="2134334" cy="408432"/>
          </a:xfrm>
        </p:grpSpPr>
        <p:sp>
          <p:nvSpPr>
            <p:cNvPr id="16" name="TextBox 72"/>
            <p:cNvSpPr txBox="1">
              <a:spLocks noChangeArrowheads="1"/>
            </p:cNvSpPr>
            <p:nvPr/>
          </p:nvSpPr>
          <p:spPr bwMode="auto">
            <a:xfrm>
              <a:off x="7433542" y="3472766"/>
              <a:ext cx="1774276" cy="40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0" rIns="68573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黑体" charset="-122"/>
                </a:rPr>
                <a:t>按发表时间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黑体" charset="-122"/>
              </a:endParaRPr>
            </a:p>
          </p:txBody>
        </p:sp>
        <p:sp>
          <p:nvSpPr>
            <p:cNvPr id="17" name="矩形 22"/>
            <p:cNvSpPr>
              <a:spLocks noChangeArrowheads="1"/>
            </p:cNvSpPr>
            <p:nvPr/>
          </p:nvSpPr>
          <p:spPr bwMode="auto">
            <a:xfrm>
              <a:off x="7073484" y="3605658"/>
              <a:ext cx="360058" cy="2307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25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5306020" y="3401615"/>
            <a:ext cx="2722363" cy="305468"/>
            <a:chOff x="7073484" y="4534743"/>
            <a:chExt cx="2134334" cy="408432"/>
          </a:xfrm>
        </p:grpSpPr>
        <p:sp>
          <p:nvSpPr>
            <p:cNvPr id="20" name="TextBox 75"/>
            <p:cNvSpPr txBox="1">
              <a:spLocks noChangeArrowheads="1"/>
            </p:cNvSpPr>
            <p:nvPr/>
          </p:nvSpPr>
          <p:spPr bwMode="auto">
            <a:xfrm>
              <a:off x="7433542" y="4534743"/>
              <a:ext cx="1774276" cy="40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3" tIns="0" rIns="68573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5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华文黑体" charset="-122"/>
                </a:rPr>
                <a:t>按与搜索关键词相关度</a:t>
              </a:r>
              <a:endPara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  <a:cs typeface="华文黑体" charset="-122"/>
              </a:endParaRPr>
            </a:p>
          </p:txBody>
        </p:sp>
        <p:sp>
          <p:nvSpPr>
            <p:cNvPr id="21" name="矩形 22"/>
            <p:cNvSpPr>
              <a:spLocks noChangeArrowheads="1"/>
            </p:cNvSpPr>
            <p:nvPr/>
          </p:nvSpPr>
          <p:spPr bwMode="auto">
            <a:xfrm>
              <a:off x="7073484" y="4667635"/>
              <a:ext cx="360058" cy="230796"/>
            </a:xfrm>
            <a:prstGeom prst="rect">
              <a:avLst/>
            </a:prstGeom>
            <a:solidFill>
              <a:schemeClr val="tx1">
                <a:alpha val="7294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1425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1232893" y="1960960"/>
            <a:ext cx="1804988" cy="1803797"/>
            <a:chOff x="1642796" y="2615022"/>
            <a:chExt cx="2407382" cy="2405286"/>
          </a:xfrm>
          <a:solidFill>
            <a:schemeClr val="bg1"/>
          </a:solidFill>
        </p:grpSpPr>
        <p:sp>
          <p:nvSpPr>
            <p:cNvPr id="23" name="空心弧 3"/>
            <p:cNvSpPr>
              <a:spLocks/>
            </p:cNvSpPr>
            <p:nvPr/>
          </p:nvSpPr>
          <p:spPr bwMode="auto">
            <a:xfrm rot="-6297671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106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空心弧 3"/>
            <p:cNvSpPr>
              <a:spLocks/>
            </p:cNvSpPr>
            <p:nvPr/>
          </p:nvSpPr>
          <p:spPr bwMode="auto">
            <a:xfrm rot="7872149">
              <a:off x="1643844" y="2613974"/>
              <a:ext cx="2405286" cy="2407382"/>
            </a:xfrm>
            <a:custGeom>
              <a:avLst/>
              <a:gdLst>
                <a:gd name="T0" fmla="*/ 294313 w 21600"/>
                <a:gd name="T1" fmla="*/ 859859 h 21600"/>
                <a:gd name="T2" fmla="*/ 1202532 w 21600"/>
                <a:gd name="T3" fmla="*/ 231822 h 21600"/>
                <a:gd name="T4" fmla="*/ 2110861 w 21600"/>
                <a:gd name="T5" fmla="*/ 859859 h 21600"/>
                <a:gd name="T6" fmla="*/ 2327448 w 21600"/>
                <a:gd name="T7" fmla="*/ 777830 h 21600"/>
                <a:gd name="T8" fmla="*/ 1202643 w 21600"/>
                <a:gd name="T9" fmla="*/ 0 h 21600"/>
                <a:gd name="T10" fmla="*/ 77726 w 21600"/>
                <a:gd name="T11" fmla="*/ 777830 h 21600"/>
                <a:gd name="T12" fmla="*/ 294313 w 21600"/>
                <a:gd name="T13" fmla="*/ 859859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600"/>
                <a:gd name="T22" fmla="*/ 0 h 21600"/>
                <a:gd name="T23" fmla="*/ 21600 w 21600"/>
                <a:gd name="T24" fmla="*/ 3969 h 216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600" h="21600">
                  <a:moveTo>
                    <a:pt x="2643" y="7715"/>
                  </a:moveTo>
                  <a:cubicBezTo>
                    <a:pt x="3926" y="4323"/>
                    <a:pt x="7173" y="2080"/>
                    <a:pt x="10799" y="2080"/>
                  </a:cubicBezTo>
                  <a:cubicBezTo>
                    <a:pt x="14426" y="2079"/>
                    <a:pt x="17673" y="4323"/>
                    <a:pt x="18956" y="7715"/>
                  </a:cubicBezTo>
                  <a:lnTo>
                    <a:pt x="20901" y="6979"/>
                  </a:lnTo>
                  <a:cubicBezTo>
                    <a:pt x="19313" y="2779"/>
                    <a:pt x="15290" y="0"/>
                    <a:pt x="10800" y="0"/>
                  </a:cubicBezTo>
                  <a:cubicBezTo>
                    <a:pt x="6309" y="-1"/>
                    <a:pt x="2286" y="2779"/>
                    <a:pt x="698" y="6979"/>
                  </a:cubicBezTo>
                  <a:lnTo>
                    <a:pt x="2643" y="77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1069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3010496" y="1999060"/>
            <a:ext cx="2295525" cy="1588251"/>
            <a:chOff x="4013318" y="2665635"/>
            <a:chExt cx="3060168" cy="2117341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4151407" y="2665635"/>
              <a:ext cx="2922079" cy="241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1" idx="1"/>
            </p:cNvCxnSpPr>
            <p:nvPr/>
          </p:nvCxnSpPr>
          <p:spPr>
            <a:xfrm flipH="1" flipV="1">
              <a:off x="4151407" y="4535421"/>
              <a:ext cx="2922077" cy="247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4013318" y="3708461"/>
              <a:ext cx="3060168" cy="109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8"/>
          <p:cNvSpPr txBox="1">
            <a:spLocks/>
          </p:cNvSpPr>
          <p:nvPr/>
        </p:nvSpPr>
        <p:spPr>
          <a:xfrm>
            <a:off x="5084440" y="5639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Ace Vision</a:t>
            </a:r>
            <a:endParaRPr lang="en-US" altLang="zh-CN" sz="2800" b="1" dirty="0">
              <a:solidFill>
                <a:schemeClr val="bg1"/>
              </a:solidFill>
              <a:latin typeface="Bradley Hand ITC" panose="03070402050302030203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580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r="7362"/>
          <a:stretch/>
        </p:blipFill>
        <p:spPr>
          <a:xfrm>
            <a:off x="323528" y="0"/>
            <a:ext cx="7898213" cy="50825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643758"/>
            <a:ext cx="3552433" cy="35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270"/>
            <a:ext cx="713614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632" y="1995686"/>
            <a:ext cx="3552433" cy="355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6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9" b="15001"/>
          <a:stretch/>
        </p:blipFill>
        <p:spPr>
          <a:xfrm>
            <a:off x="0" y="0"/>
            <a:ext cx="9139939" cy="5143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4355977" y="0"/>
            <a:ext cx="2664296" cy="14916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771800" y="1851670"/>
            <a:ext cx="3805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829662"/>
                </a:solidFill>
                <a:latin typeface="Bradley Hand ITC" panose="03070402050302030203" pitchFamily="66" charset="0"/>
                <a:ea typeface="Ohka" panose="02000609000000000000" pitchFamily="49" charset="-128"/>
              </a:rPr>
              <a:t>Thank you</a:t>
            </a:r>
            <a:endParaRPr lang="zh-CN" altLang="en-US" sz="6000" b="1" dirty="0">
              <a:solidFill>
                <a:srgbClr val="829662"/>
              </a:solidFill>
              <a:latin typeface="Bradley Hand ITC" panose="03070402050302030203" pitchFamily="66" charset="0"/>
              <a:ea typeface="Ohka" panose="0200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04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76456" cy="5143501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845221" y="1347614"/>
            <a:ext cx="5616624" cy="468052"/>
          </a:xfrm>
          <a:prstGeom prst="round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67226" y="1406649"/>
            <a:ext cx="2403547" cy="369332"/>
            <a:chOff x="2167226" y="1730685"/>
            <a:chExt cx="2403547" cy="369332"/>
          </a:xfrm>
        </p:grpSpPr>
        <p:sp>
          <p:nvSpPr>
            <p:cNvPr id="4" name="TextBox 4"/>
            <p:cNvSpPr txBox="1"/>
            <p:nvPr/>
          </p:nvSpPr>
          <p:spPr>
            <a:xfrm>
              <a:off x="2595617" y="1730685"/>
              <a:ext cx="19751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Team introduction</a:t>
              </a:r>
              <a:endParaRPr lang="zh-CN" altLang="en-US" sz="11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TextBox 4"/>
            <p:cNvSpPr txBox="1"/>
            <p:nvPr/>
          </p:nvSpPr>
          <p:spPr>
            <a:xfrm>
              <a:off x="2167226" y="1750528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  <a:endPara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45221" y="2044663"/>
            <a:ext cx="5616624" cy="468052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167226" y="2103698"/>
            <a:ext cx="2409831" cy="369332"/>
            <a:chOff x="2167226" y="1730685"/>
            <a:chExt cx="2409831" cy="369332"/>
          </a:xfrm>
        </p:grpSpPr>
        <p:sp>
          <p:nvSpPr>
            <p:cNvPr id="9" name="TextBox 4"/>
            <p:cNvSpPr txBox="1"/>
            <p:nvPr/>
          </p:nvSpPr>
          <p:spPr>
            <a:xfrm>
              <a:off x="2595617" y="1730685"/>
              <a:ext cx="1981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Work introduction</a:t>
              </a:r>
              <a:endParaRPr lang="zh-CN" altLang="en-US" sz="11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2195969" y="1730685"/>
              <a:ext cx="369332" cy="369332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TextBox 4"/>
            <p:cNvSpPr txBox="1"/>
            <p:nvPr/>
          </p:nvSpPr>
          <p:spPr>
            <a:xfrm>
              <a:off x="2167226" y="1750528"/>
              <a:ext cx="4251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  <a:endPara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" name="Text Placeholder 8"/>
          <p:cNvSpPr txBox="1">
            <a:spLocks/>
          </p:cNvSpPr>
          <p:nvPr/>
        </p:nvSpPr>
        <p:spPr>
          <a:xfrm>
            <a:off x="4932040" y="4115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Ace Vision</a:t>
            </a:r>
            <a:endParaRPr lang="en-US" altLang="zh-CN" sz="2800" b="1" dirty="0">
              <a:solidFill>
                <a:schemeClr val="bg1"/>
              </a:solidFill>
              <a:latin typeface="Bradley Hand ITC" panose="03070402050302030203" pitchFamily="66" charset="0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37" y="2410959"/>
            <a:ext cx="2808312" cy="280831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601">
            <a:off x="6457926" y="3645216"/>
            <a:ext cx="2481838" cy="24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3707904" y="864096"/>
            <a:ext cx="2664296" cy="1491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65" y="2775069"/>
            <a:ext cx="1936383" cy="19363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51720" y="987574"/>
            <a:ext cx="53607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>
                <a:solidFill>
                  <a:srgbClr val="829662"/>
                </a:solidFill>
                <a:latin typeface="Bradley Hand ITC" panose="03070402050302030203" pitchFamily="66" charset="0"/>
                <a:ea typeface="Segoe UI Black" panose="020B0A02040204020203" pitchFamily="34" charset="0"/>
                <a:cs typeface="Segoe UI Black" panose="020B0A02040204020203" pitchFamily="34" charset="0"/>
              </a:rPr>
              <a:t>Team </a:t>
            </a:r>
          </a:p>
          <a:p>
            <a:r>
              <a:rPr lang="en-US" altLang="zh-CN" sz="6000" b="1" dirty="0">
                <a:solidFill>
                  <a:srgbClr val="829662"/>
                </a:solidFill>
                <a:latin typeface="Bradley Hand ITC" panose="03070402050302030203" pitchFamily="66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zh-CN" sz="6000" b="1" dirty="0" smtClean="0">
                <a:solidFill>
                  <a:srgbClr val="829662"/>
                </a:solidFill>
                <a:latin typeface="Bradley Hand ITC" panose="03070402050302030203" pitchFamily="66" charset="0"/>
                <a:ea typeface="Segoe UI Black" panose="020B0A02040204020203" pitchFamily="34" charset="0"/>
                <a:cs typeface="Segoe UI Black" panose="020B0A02040204020203" pitchFamily="34" charset="0"/>
              </a:rPr>
              <a:t>	 introduction</a:t>
            </a:r>
            <a:endParaRPr lang="zh-CN" altLang="en-US" sz="6000" b="1" dirty="0">
              <a:solidFill>
                <a:srgbClr val="829662"/>
              </a:solidFill>
              <a:latin typeface="Bradley Hand ITC" panose="03070402050302030203" pitchFamily="66" charset="0"/>
              <a:ea typeface="隶书" panose="02010509060101010101" pitchFamily="49" charset="-122"/>
              <a:cs typeface="Segoe UI Black" panose="020B0A02040204020203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  <p:sp>
        <p:nvSpPr>
          <p:cNvPr id="8" name="Text Placeholder 8"/>
          <p:cNvSpPr txBox="1">
            <a:spLocks/>
          </p:cNvSpPr>
          <p:nvPr/>
        </p:nvSpPr>
        <p:spPr>
          <a:xfrm>
            <a:off x="4932040" y="4115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Ace Vision</a:t>
            </a:r>
            <a:endParaRPr lang="en-US" altLang="zh-CN" sz="2800" b="1" dirty="0">
              <a:solidFill>
                <a:schemeClr val="bg1"/>
              </a:solidFill>
              <a:latin typeface="Bradley Hand ITC" panose="03070402050302030203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220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 txBox="1">
            <a:spLocks/>
          </p:cNvSpPr>
          <p:nvPr/>
        </p:nvSpPr>
        <p:spPr>
          <a:xfrm>
            <a:off x="4932040" y="4115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Ace Vision</a:t>
            </a:r>
            <a:endParaRPr lang="en-US" altLang="zh-CN" sz="2800" b="1" dirty="0">
              <a:solidFill>
                <a:schemeClr val="bg1"/>
              </a:solidFill>
              <a:latin typeface="Bradley Hand ITC" panose="03070402050302030203" pitchFamily="66" charset="0"/>
              <a:ea typeface="微软雅黑" panose="020B0503020204020204" pitchFamily="34" charset="-122"/>
            </a:endParaRPr>
          </a:p>
        </p:txBody>
      </p:sp>
      <p:sp>
        <p:nvSpPr>
          <p:cNvPr id="6" name="Text Placeholder 9"/>
          <p:cNvSpPr txBox="1">
            <a:spLocks/>
          </p:cNvSpPr>
          <p:nvPr/>
        </p:nvSpPr>
        <p:spPr>
          <a:xfrm>
            <a:off x="3347864" y="1597782"/>
            <a:ext cx="3495353" cy="36276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zh-CN" altLang="en-US" sz="15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队长：复旦大学 陈楷予</a:t>
            </a:r>
            <a:endParaRPr lang="en-US" altLang="zh-CN" sz="1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22"/>
          <p:cNvSpPr>
            <a:spLocks noChangeArrowheads="1"/>
          </p:cNvSpPr>
          <p:nvPr/>
        </p:nvSpPr>
        <p:spPr bwMode="auto">
          <a:xfrm>
            <a:off x="3571798" y="1212317"/>
            <a:ext cx="1024952" cy="1024292"/>
          </a:xfrm>
          <a:prstGeom prst="ellipse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endParaRPr lang="en-US" altLang="zh-CN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Line 23"/>
          <p:cNvSpPr>
            <a:spLocks noChangeShapeType="1"/>
          </p:cNvSpPr>
          <p:nvPr/>
        </p:nvSpPr>
        <p:spPr bwMode="auto">
          <a:xfrm flipH="1">
            <a:off x="1083762" y="1725759"/>
            <a:ext cx="2488036" cy="0"/>
          </a:xfrm>
          <a:prstGeom prst="line">
            <a:avLst/>
          </a:prstGeom>
          <a:noFill/>
          <a:ln w="5" cap="flat">
            <a:solidFill>
              <a:schemeClr val="accent3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93" tIns="37746" rIns="75493" bIns="37746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Freeform 27"/>
          <p:cNvSpPr>
            <a:spLocks/>
          </p:cNvSpPr>
          <p:nvPr/>
        </p:nvSpPr>
        <p:spPr bwMode="auto">
          <a:xfrm>
            <a:off x="2905838" y="1806147"/>
            <a:ext cx="1370938" cy="1164321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chemeClr val="tx2"/>
          </a:solidFill>
          <a:ln w="1270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8"/>
          <p:cNvSpPr>
            <a:spLocks/>
          </p:cNvSpPr>
          <p:nvPr/>
        </p:nvSpPr>
        <p:spPr bwMode="auto">
          <a:xfrm>
            <a:off x="2211265" y="1806147"/>
            <a:ext cx="2065512" cy="1856690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29"/>
          <p:cNvSpPr>
            <a:spLocks/>
          </p:cNvSpPr>
          <p:nvPr/>
        </p:nvSpPr>
        <p:spPr bwMode="auto">
          <a:xfrm>
            <a:off x="1533378" y="1779721"/>
            <a:ext cx="2739275" cy="2530907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93717" y="2689623"/>
            <a:ext cx="4572000" cy="323165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r>
              <a:rPr lang="zh-CN" altLang="en-US" sz="1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复旦大学：董依菡</a:t>
            </a:r>
            <a:endParaRPr lang="en-US" altLang="zh-CN" sz="1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35497" y="3331975"/>
            <a:ext cx="4572000" cy="323165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r>
              <a:rPr lang="zh-CN" altLang="en-US" sz="1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上海交通大学：姚远</a:t>
            </a:r>
            <a:endParaRPr lang="en-US" altLang="zh-CN" sz="1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35497" y="4001790"/>
            <a:ext cx="4572000" cy="323165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r>
              <a:rPr lang="zh-CN" altLang="en-US" sz="1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重庆大学：管德煜</a:t>
            </a:r>
            <a:endParaRPr lang="en-US" altLang="zh-CN" sz="15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24"/>
          <p:cNvSpPr>
            <a:spLocks noEditPoints="1"/>
          </p:cNvSpPr>
          <p:nvPr/>
        </p:nvSpPr>
        <p:spPr bwMode="auto">
          <a:xfrm>
            <a:off x="2819993" y="1585731"/>
            <a:ext cx="288756" cy="287839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25"/>
          <p:cNvSpPr>
            <a:spLocks noEditPoints="1"/>
          </p:cNvSpPr>
          <p:nvPr/>
        </p:nvSpPr>
        <p:spPr bwMode="auto">
          <a:xfrm>
            <a:off x="2143629" y="1585731"/>
            <a:ext cx="291357" cy="287839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26"/>
          <p:cNvSpPr>
            <a:spLocks noEditPoints="1"/>
          </p:cNvSpPr>
          <p:nvPr/>
        </p:nvSpPr>
        <p:spPr bwMode="auto">
          <a:xfrm>
            <a:off x="1469866" y="1585731"/>
            <a:ext cx="293958" cy="287839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30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5" r="23201" b="71000"/>
          <a:stretch/>
        </p:blipFill>
        <p:spPr>
          <a:xfrm>
            <a:off x="3707904" y="864096"/>
            <a:ext cx="2664296" cy="1491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531764"/>
            <a:ext cx="3840465" cy="38404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065" y="2775069"/>
            <a:ext cx="1936383" cy="19363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23728" y="1187634"/>
            <a:ext cx="51635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829662"/>
                </a:solidFill>
                <a:latin typeface="Bradley Hand ITC" panose="03070402050302030203" pitchFamily="66" charset="0"/>
                <a:ea typeface="Segoe UI Black" panose="020B0A02040204020203" pitchFamily="34" charset="0"/>
                <a:cs typeface="Segoe UI Black" panose="020B0A02040204020203" pitchFamily="34" charset="0"/>
              </a:rPr>
              <a:t>Work </a:t>
            </a:r>
          </a:p>
          <a:p>
            <a:r>
              <a:rPr lang="en-US" altLang="zh-CN" sz="6000" b="1" dirty="0">
                <a:solidFill>
                  <a:srgbClr val="829662"/>
                </a:solidFill>
                <a:latin typeface="Bradley Hand ITC" panose="03070402050302030203" pitchFamily="66" charset="0"/>
                <a:ea typeface="Segoe UI Black" panose="020B0A02040204020203" pitchFamily="34" charset="0"/>
                <a:cs typeface="Segoe UI Black" panose="020B0A02040204020203" pitchFamily="34" charset="0"/>
              </a:rPr>
              <a:t>	introduction</a:t>
            </a:r>
            <a:endParaRPr lang="zh-CN" altLang="en-US" sz="6000" b="1" dirty="0">
              <a:solidFill>
                <a:srgbClr val="829662"/>
              </a:solidFill>
              <a:latin typeface="Bradley Hand ITC" panose="03070402050302030203" pitchFamily="66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812" y="3264669"/>
            <a:ext cx="2451507" cy="2451507"/>
          </a:xfrm>
          <a:prstGeom prst="rect">
            <a:avLst/>
          </a:prstGeom>
        </p:spPr>
      </p:pic>
      <p:sp>
        <p:nvSpPr>
          <p:cNvPr id="7" name="Text Placeholder 8"/>
          <p:cNvSpPr txBox="1">
            <a:spLocks/>
          </p:cNvSpPr>
          <p:nvPr/>
        </p:nvSpPr>
        <p:spPr>
          <a:xfrm>
            <a:off x="4932040" y="4115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Ace Vision</a:t>
            </a:r>
            <a:endParaRPr lang="en-US" altLang="zh-CN" sz="2800" b="1" dirty="0">
              <a:solidFill>
                <a:schemeClr val="bg1"/>
              </a:solidFill>
              <a:latin typeface="Bradley Hand ITC" panose="03070402050302030203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38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序列 04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105"/>
          <p:cNvSpPr>
            <a:spLocks/>
          </p:cNvSpPr>
          <p:nvPr/>
        </p:nvSpPr>
        <p:spPr bwMode="auto">
          <a:xfrm>
            <a:off x="4570593" y="3248188"/>
            <a:ext cx="863713" cy="937996"/>
          </a:xfrm>
          <a:custGeom>
            <a:avLst/>
            <a:gdLst>
              <a:gd name="T0" fmla="*/ 0 w 876"/>
              <a:gd name="T1" fmla="*/ 2147483647 h 952"/>
              <a:gd name="T2" fmla="*/ 0 w 876"/>
              <a:gd name="T3" fmla="*/ 2147483647 h 952"/>
              <a:gd name="T4" fmla="*/ 2147483647 w 876"/>
              <a:gd name="T5" fmla="*/ 2147483647 h 952"/>
              <a:gd name="T6" fmla="*/ 2147483647 w 876"/>
              <a:gd name="T7" fmla="*/ 0 h 952"/>
              <a:gd name="T8" fmla="*/ 2147483647 w 876"/>
              <a:gd name="T9" fmla="*/ 0 h 952"/>
              <a:gd name="T10" fmla="*/ 2147483647 w 876"/>
              <a:gd name="T11" fmla="*/ 2147483647 h 952"/>
              <a:gd name="T12" fmla="*/ 0 w 876"/>
              <a:gd name="T13" fmla="*/ 2147483647 h 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76" h="952">
                <a:moveTo>
                  <a:pt x="0" y="30"/>
                </a:moveTo>
                <a:lnTo>
                  <a:pt x="0" y="492"/>
                </a:lnTo>
                <a:lnTo>
                  <a:pt x="876" y="952"/>
                </a:lnTo>
                <a:lnTo>
                  <a:pt x="712" y="0"/>
                </a:lnTo>
                <a:lnTo>
                  <a:pt x="378" y="0"/>
                </a:lnTo>
                <a:lnTo>
                  <a:pt x="422" y="252"/>
                </a:lnTo>
                <a:lnTo>
                  <a:pt x="0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1" tIns="34285" rIns="68571" bIns="34285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07"/>
          <p:cNvSpPr>
            <a:spLocks/>
          </p:cNvSpPr>
          <p:nvPr/>
        </p:nvSpPr>
        <p:spPr bwMode="auto">
          <a:xfrm>
            <a:off x="3563987" y="3248188"/>
            <a:ext cx="866888" cy="937996"/>
          </a:xfrm>
          <a:custGeom>
            <a:avLst/>
            <a:gdLst>
              <a:gd name="T0" fmla="*/ 878 w 878"/>
              <a:gd name="T1" fmla="*/ 30 h 952"/>
              <a:gd name="T2" fmla="*/ 456 w 878"/>
              <a:gd name="T3" fmla="*/ 252 h 952"/>
              <a:gd name="T4" fmla="*/ 498 w 878"/>
              <a:gd name="T5" fmla="*/ 0 h 952"/>
              <a:gd name="T6" fmla="*/ 164 w 878"/>
              <a:gd name="T7" fmla="*/ 0 h 952"/>
              <a:gd name="T8" fmla="*/ 0 w 878"/>
              <a:gd name="T9" fmla="*/ 952 h 952"/>
              <a:gd name="T10" fmla="*/ 878 w 878"/>
              <a:gd name="T11" fmla="*/ 492 h 952"/>
              <a:gd name="T12" fmla="*/ 878 w 878"/>
              <a:gd name="T13" fmla="*/ 3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8" h="952">
                <a:moveTo>
                  <a:pt x="878" y="30"/>
                </a:moveTo>
                <a:lnTo>
                  <a:pt x="456" y="252"/>
                </a:lnTo>
                <a:lnTo>
                  <a:pt x="498" y="0"/>
                </a:lnTo>
                <a:lnTo>
                  <a:pt x="164" y="0"/>
                </a:lnTo>
                <a:lnTo>
                  <a:pt x="0" y="952"/>
                </a:lnTo>
                <a:lnTo>
                  <a:pt x="878" y="492"/>
                </a:lnTo>
                <a:lnTo>
                  <a:pt x="878" y="3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71" tIns="34285" rIns="68571" bIns="3428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800">
              <a:solidFill>
                <a:schemeClr val="accent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87648" y="1311886"/>
            <a:ext cx="3022994" cy="2874298"/>
            <a:chOff x="3748193" y="2000673"/>
            <a:chExt cx="4030134" cy="3833285"/>
          </a:xfrm>
          <a:solidFill>
            <a:schemeClr val="bg1"/>
          </a:solidFill>
        </p:grpSpPr>
        <p:sp>
          <p:nvSpPr>
            <p:cNvPr id="11" name="Freeform 104"/>
            <p:cNvSpPr>
              <a:spLocks/>
            </p:cNvSpPr>
            <p:nvPr/>
          </p:nvSpPr>
          <p:spPr bwMode="auto">
            <a:xfrm>
              <a:off x="5858511" y="4583007"/>
              <a:ext cx="1151467" cy="1250951"/>
            </a:xfrm>
            <a:custGeom>
              <a:avLst/>
              <a:gdLst>
                <a:gd name="T0" fmla="*/ 0 w 876"/>
                <a:gd name="T1" fmla="*/ 2147483647 h 952"/>
                <a:gd name="T2" fmla="*/ 0 w 876"/>
                <a:gd name="T3" fmla="*/ 2147483647 h 952"/>
                <a:gd name="T4" fmla="*/ 2147483647 w 876"/>
                <a:gd name="T5" fmla="*/ 2147483647 h 952"/>
                <a:gd name="T6" fmla="*/ 2147483647 w 876"/>
                <a:gd name="T7" fmla="*/ 0 h 952"/>
                <a:gd name="T8" fmla="*/ 2147483647 w 876"/>
                <a:gd name="T9" fmla="*/ 0 h 952"/>
                <a:gd name="T10" fmla="*/ 2147483647 w 876"/>
                <a:gd name="T11" fmla="*/ 2147483647 h 952"/>
                <a:gd name="T12" fmla="*/ 0 w 876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6" h="952">
                  <a:moveTo>
                    <a:pt x="0" y="30"/>
                  </a:moveTo>
                  <a:lnTo>
                    <a:pt x="0" y="492"/>
                  </a:lnTo>
                  <a:lnTo>
                    <a:pt x="876" y="952"/>
                  </a:lnTo>
                  <a:lnTo>
                    <a:pt x="712" y="0"/>
                  </a:lnTo>
                  <a:lnTo>
                    <a:pt x="378" y="0"/>
                  </a:lnTo>
                  <a:lnTo>
                    <a:pt x="422" y="252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06"/>
            <p:cNvSpPr>
              <a:spLocks/>
            </p:cNvSpPr>
            <p:nvPr/>
          </p:nvSpPr>
          <p:spPr bwMode="auto">
            <a:xfrm>
              <a:off x="4516545" y="4583007"/>
              <a:ext cx="1155700" cy="1250951"/>
            </a:xfrm>
            <a:custGeom>
              <a:avLst/>
              <a:gdLst>
                <a:gd name="T0" fmla="*/ 2147483647 w 878"/>
                <a:gd name="T1" fmla="*/ 2147483647 h 952"/>
                <a:gd name="T2" fmla="*/ 2147483647 w 878"/>
                <a:gd name="T3" fmla="*/ 2147483647 h 952"/>
                <a:gd name="T4" fmla="*/ 2147483647 w 878"/>
                <a:gd name="T5" fmla="*/ 0 h 952"/>
                <a:gd name="T6" fmla="*/ 2147483647 w 878"/>
                <a:gd name="T7" fmla="*/ 0 h 952"/>
                <a:gd name="T8" fmla="*/ 0 w 878"/>
                <a:gd name="T9" fmla="*/ 2147483647 h 952"/>
                <a:gd name="T10" fmla="*/ 2147483647 w 878"/>
                <a:gd name="T11" fmla="*/ 2147483647 h 952"/>
                <a:gd name="T12" fmla="*/ 2147483647 w 878"/>
                <a:gd name="T13" fmla="*/ 2147483647 h 9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78" h="952">
                  <a:moveTo>
                    <a:pt x="878" y="30"/>
                  </a:moveTo>
                  <a:lnTo>
                    <a:pt x="456" y="252"/>
                  </a:lnTo>
                  <a:lnTo>
                    <a:pt x="498" y="0"/>
                  </a:lnTo>
                  <a:lnTo>
                    <a:pt x="164" y="0"/>
                  </a:lnTo>
                  <a:lnTo>
                    <a:pt x="0" y="952"/>
                  </a:lnTo>
                  <a:lnTo>
                    <a:pt x="878" y="492"/>
                  </a:lnTo>
                  <a:lnTo>
                    <a:pt x="878" y="3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08"/>
            <p:cNvSpPr>
              <a:spLocks/>
            </p:cNvSpPr>
            <p:nvPr/>
          </p:nvSpPr>
          <p:spPr bwMode="auto">
            <a:xfrm>
              <a:off x="5763260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0 h 1804"/>
                <a:gd name="T4" fmla="*/ 0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2147483647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474" y="962"/>
                  </a:moveTo>
                  <a:lnTo>
                    <a:pt x="0" y="0"/>
                  </a:lnTo>
                  <a:lnTo>
                    <a:pt x="0" y="700"/>
                  </a:lnTo>
                  <a:lnTo>
                    <a:pt x="246" y="1200"/>
                  </a:lnTo>
                  <a:lnTo>
                    <a:pt x="798" y="1280"/>
                  </a:lnTo>
                  <a:lnTo>
                    <a:pt x="400" y="1670"/>
                  </a:lnTo>
                  <a:lnTo>
                    <a:pt x="422" y="1804"/>
                  </a:lnTo>
                  <a:lnTo>
                    <a:pt x="826" y="1804"/>
                  </a:lnTo>
                  <a:lnTo>
                    <a:pt x="1534" y="1116"/>
                  </a:lnTo>
                  <a:lnTo>
                    <a:pt x="474" y="9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9"/>
            <p:cNvSpPr>
              <a:spLocks/>
            </p:cNvSpPr>
            <p:nvPr/>
          </p:nvSpPr>
          <p:spPr bwMode="auto">
            <a:xfrm>
              <a:off x="3748193" y="2000673"/>
              <a:ext cx="2015067" cy="2370667"/>
            </a:xfrm>
            <a:custGeom>
              <a:avLst/>
              <a:gdLst>
                <a:gd name="T0" fmla="*/ 2147483647 w 1534"/>
                <a:gd name="T1" fmla="*/ 2147483647 h 1804"/>
                <a:gd name="T2" fmla="*/ 0 w 1534"/>
                <a:gd name="T3" fmla="*/ 2147483647 h 1804"/>
                <a:gd name="T4" fmla="*/ 2147483647 w 1534"/>
                <a:gd name="T5" fmla="*/ 2147483647 h 1804"/>
                <a:gd name="T6" fmla="*/ 2147483647 w 1534"/>
                <a:gd name="T7" fmla="*/ 2147483647 h 1804"/>
                <a:gd name="T8" fmla="*/ 2147483647 w 1534"/>
                <a:gd name="T9" fmla="*/ 2147483647 h 1804"/>
                <a:gd name="T10" fmla="*/ 2147483647 w 1534"/>
                <a:gd name="T11" fmla="*/ 2147483647 h 1804"/>
                <a:gd name="T12" fmla="*/ 2147483647 w 1534"/>
                <a:gd name="T13" fmla="*/ 2147483647 h 1804"/>
                <a:gd name="T14" fmla="*/ 2147483647 w 1534"/>
                <a:gd name="T15" fmla="*/ 2147483647 h 1804"/>
                <a:gd name="T16" fmla="*/ 2147483647 w 1534"/>
                <a:gd name="T17" fmla="*/ 0 h 1804"/>
                <a:gd name="T18" fmla="*/ 2147483647 w 1534"/>
                <a:gd name="T19" fmla="*/ 2147483647 h 18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34" h="1804">
                  <a:moveTo>
                    <a:pt x="1060" y="962"/>
                  </a:moveTo>
                  <a:lnTo>
                    <a:pt x="0" y="1116"/>
                  </a:lnTo>
                  <a:lnTo>
                    <a:pt x="708" y="1804"/>
                  </a:lnTo>
                  <a:lnTo>
                    <a:pt x="1112" y="1804"/>
                  </a:lnTo>
                  <a:lnTo>
                    <a:pt x="1136" y="1670"/>
                  </a:lnTo>
                  <a:lnTo>
                    <a:pt x="736" y="1280"/>
                  </a:lnTo>
                  <a:lnTo>
                    <a:pt x="1288" y="1200"/>
                  </a:lnTo>
                  <a:lnTo>
                    <a:pt x="1534" y="700"/>
                  </a:lnTo>
                  <a:lnTo>
                    <a:pt x="1534" y="0"/>
                  </a:lnTo>
                  <a:lnTo>
                    <a:pt x="1060" y="9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21"/>
            <p:cNvSpPr>
              <a:spLocks/>
            </p:cNvSpPr>
            <p:nvPr/>
          </p:nvSpPr>
          <p:spPr bwMode="auto">
            <a:xfrm>
              <a:off x="5462693" y="3837941"/>
              <a:ext cx="254000" cy="251884"/>
            </a:xfrm>
            <a:custGeom>
              <a:avLst/>
              <a:gdLst>
                <a:gd name="T0" fmla="*/ 2147483647 w 192"/>
                <a:gd name="T1" fmla="*/ 2147483647 h 192"/>
                <a:gd name="T2" fmla="*/ 2147483647 w 192"/>
                <a:gd name="T3" fmla="*/ 2147483647 h 192"/>
                <a:gd name="T4" fmla="*/ 2147483647 w 192"/>
                <a:gd name="T5" fmla="*/ 2147483647 h 192"/>
                <a:gd name="T6" fmla="*/ 2147483647 w 192"/>
                <a:gd name="T7" fmla="*/ 2147483647 h 192"/>
                <a:gd name="T8" fmla="*/ 2147483647 w 192"/>
                <a:gd name="T9" fmla="*/ 2147483647 h 192"/>
                <a:gd name="T10" fmla="*/ 2147483647 w 192"/>
                <a:gd name="T11" fmla="*/ 2147483647 h 192"/>
                <a:gd name="T12" fmla="*/ 2147483647 w 192"/>
                <a:gd name="T13" fmla="*/ 2147483647 h 192"/>
                <a:gd name="T14" fmla="*/ 2147483647 w 192"/>
                <a:gd name="T15" fmla="*/ 2147483647 h 192"/>
                <a:gd name="T16" fmla="*/ 2147483647 w 192"/>
                <a:gd name="T17" fmla="*/ 2147483647 h 192"/>
                <a:gd name="T18" fmla="*/ 2147483647 w 192"/>
                <a:gd name="T19" fmla="*/ 2147483647 h 192"/>
                <a:gd name="T20" fmla="*/ 2147483647 w 192"/>
                <a:gd name="T21" fmla="*/ 2147483647 h 192"/>
                <a:gd name="T22" fmla="*/ 2147483647 w 192"/>
                <a:gd name="T23" fmla="*/ 2147483647 h 192"/>
                <a:gd name="T24" fmla="*/ 2147483647 w 192"/>
                <a:gd name="T25" fmla="*/ 2147483647 h 192"/>
                <a:gd name="T26" fmla="*/ 2147483647 w 192"/>
                <a:gd name="T27" fmla="*/ 2147483647 h 192"/>
                <a:gd name="T28" fmla="*/ 2147483647 w 192"/>
                <a:gd name="T29" fmla="*/ 2147483647 h 192"/>
                <a:gd name="T30" fmla="*/ 2147483647 w 192"/>
                <a:gd name="T31" fmla="*/ 2147483647 h 192"/>
                <a:gd name="T32" fmla="*/ 2147483647 w 192"/>
                <a:gd name="T33" fmla="*/ 2147483647 h 192"/>
                <a:gd name="T34" fmla="*/ 2147483647 w 192"/>
                <a:gd name="T35" fmla="*/ 2147483647 h 192"/>
                <a:gd name="T36" fmla="*/ 0 w 192"/>
                <a:gd name="T37" fmla="*/ 2147483647 h 192"/>
                <a:gd name="T38" fmla="*/ 0 w 192"/>
                <a:gd name="T39" fmla="*/ 2147483647 h 192"/>
                <a:gd name="T40" fmla="*/ 2147483647 w 192"/>
                <a:gd name="T41" fmla="*/ 2147483647 h 192"/>
                <a:gd name="T42" fmla="*/ 2147483647 w 192"/>
                <a:gd name="T43" fmla="*/ 2147483647 h 192"/>
                <a:gd name="T44" fmla="*/ 2147483647 w 192"/>
                <a:gd name="T45" fmla="*/ 2147483647 h 192"/>
                <a:gd name="T46" fmla="*/ 2147483647 w 192"/>
                <a:gd name="T47" fmla="*/ 2147483647 h 192"/>
                <a:gd name="T48" fmla="*/ 2147483647 w 192"/>
                <a:gd name="T49" fmla="*/ 2147483647 h 192"/>
                <a:gd name="T50" fmla="*/ 2147483647 w 192"/>
                <a:gd name="T51" fmla="*/ 2147483647 h 192"/>
                <a:gd name="T52" fmla="*/ 2147483647 w 192"/>
                <a:gd name="T53" fmla="*/ 2147483647 h 192"/>
                <a:gd name="T54" fmla="*/ 2147483647 w 192"/>
                <a:gd name="T55" fmla="*/ 0 h 192"/>
                <a:gd name="T56" fmla="*/ 2147483647 w 192"/>
                <a:gd name="T57" fmla="*/ 0 h 192"/>
                <a:gd name="T58" fmla="*/ 2147483647 w 192"/>
                <a:gd name="T59" fmla="*/ 2147483647 h 192"/>
                <a:gd name="T60" fmla="*/ 2147483647 w 192"/>
                <a:gd name="T61" fmla="*/ 2147483647 h 192"/>
                <a:gd name="T62" fmla="*/ 2147483647 w 192"/>
                <a:gd name="T63" fmla="*/ 2147483647 h 192"/>
                <a:gd name="T64" fmla="*/ 2147483647 w 192"/>
                <a:gd name="T65" fmla="*/ 2147483647 h 192"/>
                <a:gd name="T66" fmla="*/ 2147483647 w 192"/>
                <a:gd name="T67" fmla="*/ 2147483647 h 192"/>
                <a:gd name="T68" fmla="*/ 2147483647 w 192"/>
                <a:gd name="T69" fmla="*/ 2147483647 h 192"/>
                <a:gd name="T70" fmla="*/ 2147483647 w 192"/>
                <a:gd name="T71" fmla="*/ 2147483647 h 192"/>
                <a:gd name="T72" fmla="*/ 2147483647 w 192"/>
                <a:gd name="T73" fmla="*/ 2147483647 h 192"/>
                <a:gd name="T74" fmla="*/ 2147483647 w 192"/>
                <a:gd name="T75" fmla="*/ 2147483647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2">
                  <a:moveTo>
                    <a:pt x="192" y="96"/>
                  </a:moveTo>
                  <a:lnTo>
                    <a:pt x="192" y="96"/>
                  </a:lnTo>
                  <a:lnTo>
                    <a:pt x="190" y="116"/>
                  </a:lnTo>
                  <a:lnTo>
                    <a:pt x="184" y="134"/>
                  </a:lnTo>
                  <a:lnTo>
                    <a:pt x="174" y="150"/>
                  </a:lnTo>
                  <a:lnTo>
                    <a:pt x="164" y="164"/>
                  </a:lnTo>
                  <a:lnTo>
                    <a:pt x="150" y="176"/>
                  </a:lnTo>
                  <a:lnTo>
                    <a:pt x="132" y="184"/>
                  </a:lnTo>
                  <a:lnTo>
                    <a:pt x="116" y="190"/>
                  </a:lnTo>
                  <a:lnTo>
                    <a:pt x="96" y="192"/>
                  </a:lnTo>
                  <a:lnTo>
                    <a:pt x="76" y="190"/>
                  </a:lnTo>
                  <a:lnTo>
                    <a:pt x="58" y="184"/>
                  </a:lnTo>
                  <a:lnTo>
                    <a:pt x="42" y="176"/>
                  </a:lnTo>
                  <a:lnTo>
                    <a:pt x="28" y="164"/>
                  </a:lnTo>
                  <a:lnTo>
                    <a:pt x="16" y="150"/>
                  </a:lnTo>
                  <a:lnTo>
                    <a:pt x="8" y="134"/>
                  </a:lnTo>
                  <a:lnTo>
                    <a:pt x="2" y="116"/>
                  </a:lnTo>
                  <a:lnTo>
                    <a:pt x="0" y="96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8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8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2"/>
            <p:cNvSpPr>
              <a:spLocks/>
            </p:cNvSpPr>
            <p:nvPr/>
          </p:nvSpPr>
          <p:spPr bwMode="auto">
            <a:xfrm>
              <a:off x="5765378" y="3774440"/>
              <a:ext cx="315383" cy="315384"/>
            </a:xfrm>
            <a:custGeom>
              <a:avLst/>
              <a:gdLst>
                <a:gd name="T0" fmla="*/ 2147483647 w 240"/>
                <a:gd name="T1" fmla="*/ 2147483647 h 240"/>
                <a:gd name="T2" fmla="*/ 2147483647 w 240"/>
                <a:gd name="T3" fmla="*/ 2147483647 h 240"/>
                <a:gd name="T4" fmla="*/ 2147483647 w 240"/>
                <a:gd name="T5" fmla="*/ 2147483647 h 240"/>
                <a:gd name="T6" fmla="*/ 2147483647 w 240"/>
                <a:gd name="T7" fmla="*/ 2147483647 h 240"/>
                <a:gd name="T8" fmla="*/ 2147483647 w 240"/>
                <a:gd name="T9" fmla="*/ 2147483647 h 240"/>
                <a:gd name="T10" fmla="*/ 2147483647 w 240"/>
                <a:gd name="T11" fmla="*/ 2147483647 h 240"/>
                <a:gd name="T12" fmla="*/ 2147483647 w 240"/>
                <a:gd name="T13" fmla="*/ 2147483647 h 240"/>
                <a:gd name="T14" fmla="*/ 2147483647 w 240"/>
                <a:gd name="T15" fmla="*/ 2147483647 h 240"/>
                <a:gd name="T16" fmla="*/ 2147483647 w 240"/>
                <a:gd name="T17" fmla="*/ 2147483647 h 240"/>
                <a:gd name="T18" fmla="*/ 2147483647 w 240"/>
                <a:gd name="T19" fmla="*/ 2147483647 h 240"/>
                <a:gd name="T20" fmla="*/ 2147483647 w 240"/>
                <a:gd name="T21" fmla="*/ 2147483647 h 240"/>
                <a:gd name="T22" fmla="*/ 2147483647 w 240"/>
                <a:gd name="T23" fmla="*/ 2147483647 h 240"/>
                <a:gd name="T24" fmla="*/ 2147483647 w 240"/>
                <a:gd name="T25" fmla="*/ 2147483647 h 240"/>
                <a:gd name="T26" fmla="*/ 2147483647 w 240"/>
                <a:gd name="T27" fmla="*/ 2147483647 h 240"/>
                <a:gd name="T28" fmla="*/ 2147483647 w 240"/>
                <a:gd name="T29" fmla="*/ 2147483647 h 240"/>
                <a:gd name="T30" fmla="*/ 2147483647 w 240"/>
                <a:gd name="T31" fmla="*/ 2147483647 h 240"/>
                <a:gd name="T32" fmla="*/ 2147483647 w 240"/>
                <a:gd name="T33" fmla="*/ 2147483647 h 240"/>
                <a:gd name="T34" fmla="*/ 2147483647 w 240"/>
                <a:gd name="T35" fmla="*/ 2147483647 h 240"/>
                <a:gd name="T36" fmla="*/ 2147483647 w 240"/>
                <a:gd name="T37" fmla="*/ 2147483647 h 240"/>
                <a:gd name="T38" fmla="*/ 2147483647 w 240"/>
                <a:gd name="T39" fmla="*/ 2147483647 h 240"/>
                <a:gd name="T40" fmla="*/ 2147483647 w 240"/>
                <a:gd name="T41" fmla="*/ 2147483647 h 240"/>
                <a:gd name="T42" fmla="*/ 0 w 240"/>
                <a:gd name="T43" fmla="*/ 2147483647 h 240"/>
                <a:gd name="T44" fmla="*/ 0 w 240"/>
                <a:gd name="T45" fmla="*/ 2147483647 h 240"/>
                <a:gd name="T46" fmla="*/ 0 w 240"/>
                <a:gd name="T47" fmla="*/ 2147483647 h 240"/>
                <a:gd name="T48" fmla="*/ 0 w 240"/>
                <a:gd name="T49" fmla="*/ 2147483647 h 240"/>
                <a:gd name="T50" fmla="*/ 2147483647 w 240"/>
                <a:gd name="T51" fmla="*/ 2147483647 h 240"/>
                <a:gd name="T52" fmla="*/ 2147483647 w 240"/>
                <a:gd name="T53" fmla="*/ 2147483647 h 240"/>
                <a:gd name="T54" fmla="*/ 2147483647 w 240"/>
                <a:gd name="T55" fmla="*/ 2147483647 h 240"/>
                <a:gd name="T56" fmla="*/ 2147483647 w 240"/>
                <a:gd name="T57" fmla="*/ 2147483647 h 240"/>
                <a:gd name="T58" fmla="*/ 2147483647 w 240"/>
                <a:gd name="T59" fmla="*/ 2147483647 h 240"/>
                <a:gd name="T60" fmla="*/ 2147483647 w 240"/>
                <a:gd name="T61" fmla="*/ 2147483647 h 240"/>
                <a:gd name="T62" fmla="*/ 2147483647 w 240"/>
                <a:gd name="T63" fmla="*/ 2147483647 h 240"/>
                <a:gd name="T64" fmla="*/ 2147483647 w 240"/>
                <a:gd name="T65" fmla="*/ 0 h 240"/>
                <a:gd name="T66" fmla="*/ 2147483647 w 240"/>
                <a:gd name="T67" fmla="*/ 0 h 240"/>
                <a:gd name="T68" fmla="*/ 2147483647 w 240"/>
                <a:gd name="T69" fmla="*/ 0 h 240"/>
                <a:gd name="T70" fmla="*/ 2147483647 w 240"/>
                <a:gd name="T71" fmla="*/ 0 h 240"/>
                <a:gd name="T72" fmla="*/ 2147483647 w 240"/>
                <a:gd name="T73" fmla="*/ 2147483647 h 240"/>
                <a:gd name="T74" fmla="*/ 2147483647 w 240"/>
                <a:gd name="T75" fmla="*/ 2147483647 h 240"/>
                <a:gd name="T76" fmla="*/ 2147483647 w 240"/>
                <a:gd name="T77" fmla="*/ 2147483647 h 240"/>
                <a:gd name="T78" fmla="*/ 2147483647 w 240"/>
                <a:gd name="T79" fmla="*/ 2147483647 h 240"/>
                <a:gd name="T80" fmla="*/ 2147483647 w 240"/>
                <a:gd name="T81" fmla="*/ 2147483647 h 240"/>
                <a:gd name="T82" fmla="*/ 2147483647 w 240"/>
                <a:gd name="T83" fmla="*/ 2147483647 h 240"/>
                <a:gd name="T84" fmla="*/ 2147483647 w 240"/>
                <a:gd name="T85" fmla="*/ 2147483647 h 240"/>
                <a:gd name="T86" fmla="*/ 2147483647 w 240"/>
                <a:gd name="T87" fmla="*/ 2147483647 h 240"/>
                <a:gd name="T88" fmla="*/ 2147483647 w 240"/>
                <a:gd name="T89" fmla="*/ 2147483647 h 240"/>
                <a:gd name="T90" fmla="*/ 2147483647 w 240"/>
                <a:gd name="T91" fmla="*/ 2147483647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0" h="240">
                  <a:moveTo>
                    <a:pt x="240" y="120"/>
                  </a:moveTo>
                  <a:lnTo>
                    <a:pt x="240" y="120"/>
                  </a:lnTo>
                  <a:lnTo>
                    <a:pt x="238" y="132"/>
                  </a:lnTo>
                  <a:lnTo>
                    <a:pt x="238" y="144"/>
                  </a:lnTo>
                  <a:lnTo>
                    <a:pt x="230" y="166"/>
                  </a:lnTo>
                  <a:lnTo>
                    <a:pt x="218" y="186"/>
                  </a:lnTo>
                  <a:lnTo>
                    <a:pt x="204" y="204"/>
                  </a:lnTo>
                  <a:lnTo>
                    <a:pt x="186" y="218"/>
                  </a:lnTo>
                  <a:lnTo>
                    <a:pt x="166" y="230"/>
                  </a:lnTo>
                  <a:lnTo>
                    <a:pt x="144" y="236"/>
                  </a:lnTo>
                  <a:lnTo>
                    <a:pt x="132" y="238"/>
                  </a:lnTo>
                  <a:lnTo>
                    <a:pt x="120" y="240"/>
                  </a:lnTo>
                  <a:lnTo>
                    <a:pt x="108" y="238"/>
                  </a:lnTo>
                  <a:lnTo>
                    <a:pt x="96" y="236"/>
                  </a:lnTo>
                  <a:lnTo>
                    <a:pt x="72" y="230"/>
                  </a:lnTo>
                  <a:lnTo>
                    <a:pt x="52" y="218"/>
                  </a:lnTo>
                  <a:lnTo>
                    <a:pt x="34" y="204"/>
                  </a:lnTo>
                  <a:lnTo>
                    <a:pt x="20" y="186"/>
                  </a:lnTo>
                  <a:lnTo>
                    <a:pt x="8" y="166"/>
                  </a:lnTo>
                  <a:lnTo>
                    <a:pt x="2" y="144"/>
                  </a:lnTo>
                  <a:lnTo>
                    <a:pt x="0" y="132"/>
                  </a:lnTo>
                  <a:lnTo>
                    <a:pt x="0" y="120"/>
                  </a:lnTo>
                  <a:lnTo>
                    <a:pt x="0" y="108"/>
                  </a:lnTo>
                  <a:lnTo>
                    <a:pt x="2" y="96"/>
                  </a:lnTo>
                  <a:lnTo>
                    <a:pt x="8" y="72"/>
                  </a:lnTo>
                  <a:lnTo>
                    <a:pt x="20" y="52"/>
                  </a:lnTo>
                  <a:lnTo>
                    <a:pt x="34" y="34"/>
                  </a:lnTo>
                  <a:lnTo>
                    <a:pt x="52" y="20"/>
                  </a:lnTo>
                  <a:lnTo>
                    <a:pt x="72" y="8"/>
                  </a:lnTo>
                  <a:lnTo>
                    <a:pt x="96" y="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132" y="0"/>
                  </a:lnTo>
                  <a:lnTo>
                    <a:pt x="144" y="2"/>
                  </a:lnTo>
                  <a:lnTo>
                    <a:pt x="166" y="8"/>
                  </a:lnTo>
                  <a:lnTo>
                    <a:pt x="186" y="20"/>
                  </a:lnTo>
                  <a:lnTo>
                    <a:pt x="204" y="34"/>
                  </a:lnTo>
                  <a:lnTo>
                    <a:pt x="218" y="52"/>
                  </a:lnTo>
                  <a:lnTo>
                    <a:pt x="230" y="72"/>
                  </a:lnTo>
                  <a:lnTo>
                    <a:pt x="238" y="96"/>
                  </a:lnTo>
                  <a:lnTo>
                    <a:pt x="238" y="108"/>
                  </a:lnTo>
                  <a:lnTo>
                    <a:pt x="240" y="12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23"/>
            <p:cNvSpPr>
              <a:spLocks/>
            </p:cNvSpPr>
            <p:nvPr/>
          </p:nvSpPr>
          <p:spPr bwMode="auto">
            <a:xfrm>
              <a:off x="5462693" y="4142740"/>
              <a:ext cx="254000" cy="247651"/>
            </a:xfrm>
            <a:custGeom>
              <a:avLst/>
              <a:gdLst>
                <a:gd name="T0" fmla="*/ 2147483647 w 192"/>
                <a:gd name="T1" fmla="*/ 2147483647 h 190"/>
                <a:gd name="T2" fmla="*/ 2147483647 w 192"/>
                <a:gd name="T3" fmla="*/ 2147483647 h 190"/>
                <a:gd name="T4" fmla="*/ 2147483647 w 192"/>
                <a:gd name="T5" fmla="*/ 2147483647 h 190"/>
                <a:gd name="T6" fmla="*/ 2147483647 w 192"/>
                <a:gd name="T7" fmla="*/ 2147483647 h 190"/>
                <a:gd name="T8" fmla="*/ 2147483647 w 192"/>
                <a:gd name="T9" fmla="*/ 2147483647 h 190"/>
                <a:gd name="T10" fmla="*/ 2147483647 w 192"/>
                <a:gd name="T11" fmla="*/ 2147483647 h 190"/>
                <a:gd name="T12" fmla="*/ 2147483647 w 192"/>
                <a:gd name="T13" fmla="*/ 2147483647 h 190"/>
                <a:gd name="T14" fmla="*/ 2147483647 w 192"/>
                <a:gd name="T15" fmla="*/ 2147483647 h 190"/>
                <a:gd name="T16" fmla="*/ 2147483647 w 192"/>
                <a:gd name="T17" fmla="*/ 2147483647 h 190"/>
                <a:gd name="T18" fmla="*/ 2147483647 w 192"/>
                <a:gd name="T19" fmla="*/ 2147483647 h 190"/>
                <a:gd name="T20" fmla="*/ 2147483647 w 192"/>
                <a:gd name="T21" fmla="*/ 2147483647 h 190"/>
                <a:gd name="T22" fmla="*/ 2147483647 w 192"/>
                <a:gd name="T23" fmla="*/ 2147483647 h 190"/>
                <a:gd name="T24" fmla="*/ 2147483647 w 192"/>
                <a:gd name="T25" fmla="*/ 2147483647 h 190"/>
                <a:gd name="T26" fmla="*/ 2147483647 w 192"/>
                <a:gd name="T27" fmla="*/ 2147483647 h 190"/>
                <a:gd name="T28" fmla="*/ 2147483647 w 192"/>
                <a:gd name="T29" fmla="*/ 2147483647 h 190"/>
                <a:gd name="T30" fmla="*/ 2147483647 w 192"/>
                <a:gd name="T31" fmla="*/ 2147483647 h 190"/>
                <a:gd name="T32" fmla="*/ 2147483647 w 192"/>
                <a:gd name="T33" fmla="*/ 2147483647 h 190"/>
                <a:gd name="T34" fmla="*/ 2147483647 w 192"/>
                <a:gd name="T35" fmla="*/ 2147483647 h 190"/>
                <a:gd name="T36" fmla="*/ 0 w 192"/>
                <a:gd name="T37" fmla="*/ 2147483647 h 190"/>
                <a:gd name="T38" fmla="*/ 0 w 192"/>
                <a:gd name="T39" fmla="*/ 2147483647 h 190"/>
                <a:gd name="T40" fmla="*/ 2147483647 w 192"/>
                <a:gd name="T41" fmla="*/ 2147483647 h 190"/>
                <a:gd name="T42" fmla="*/ 2147483647 w 192"/>
                <a:gd name="T43" fmla="*/ 2147483647 h 190"/>
                <a:gd name="T44" fmla="*/ 2147483647 w 192"/>
                <a:gd name="T45" fmla="*/ 2147483647 h 190"/>
                <a:gd name="T46" fmla="*/ 2147483647 w 192"/>
                <a:gd name="T47" fmla="*/ 2147483647 h 190"/>
                <a:gd name="T48" fmla="*/ 2147483647 w 192"/>
                <a:gd name="T49" fmla="*/ 2147483647 h 190"/>
                <a:gd name="T50" fmla="*/ 2147483647 w 192"/>
                <a:gd name="T51" fmla="*/ 2147483647 h 190"/>
                <a:gd name="T52" fmla="*/ 2147483647 w 192"/>
                <a:gd name="T53" fmla="*/ 2147483647 h 190"/>
                <a:gd name="T54" fmla="*/ 2147483647 w 192"/>
                <a:gd name="T55" fmla="*/ 0 h 190"/>
                <a:gd name="T56" fmla="*/ 2147483647 w 192"/>
                <a:gd name="T57" fmla="*/ 0 h 190"/>
                <a:gd name="T58" fmla="*/ 2147483647 w 192"/>
                <a:gd name="T59" fmla="*/ 2147483647 h 190"/>
                <a:gd name="T60" fmla="*/ 2147483647 w 192"/>
                <a:gd name="T61" fmla="*/ 2147483647 h 190"/>
                <a:gd name="T62" fmla="*/ 2147483647 w 192"/>
                <a:gd name="T63" fmla="*/ 2147483647 h 190"/>
                <a:gd name="T64" fmla="*/ 2147483647 w 192"/>
                <a:gd name="T65" fmla="*/ 2147483647 h 190"/>
                <a:gd name="T66" fmla="*/ 2147483647 w 192"/>
                <a:gd name="T67" fmla="*/ 2147483647 h 190"/>
                <a:gd name="T68" fmla="*/ 2147483647 w 192"/>
                <a:gd name="T69" fmla="*/ 2147483647 h 190"/>
                <a:gd name="T70" fmla="*/ 2147483647 w 192"/>
                <a:gd name="T71" fmla="*/ 2147483647 h 190"/>
                <a:gd name="T72" fmla="*/ 2147483647 w 192"/>
                <a:gd name="T73" fmla="*/ 2147483647 h 190"/>
                <a:gd name="T74" fmla="*/ 2147483647 w 192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2" h="190">
                  <a:moveTo>
                    <a:pt x="192" y="94"/>
                  </a:moveTo>
                  <a:lnTo>
                    <a:pt x="192" y="94"/>
                  </a:lnTo>
                  <a:lnTo>
                    <a:pt x="190" y="114"/>
                  </a:lnTo>
                  <a:lnTo>
                    <a:pt x="184" y="132"/>
                  </a:lnTo>
                  <a:lnTo>
                    <a:pt x="174" y="148"/>
                  </a:lnTo>
                  <a:lnTo>
                    <a:pt x="164" y="162"/>
                  </a:lnTo>
                  <a:lnTo>
                    <a:pt x="150" y="174"/>
                  </a:lnTo>
                  <a:lnTo>
                    <a:pt x="132" y="182"/>
                  </a:lnTo>
                  <a:lnTo>
                    <a:pt x="116" y="188"/>
                  </a:lnTo>
                  <a:lnTo>
                    <a:pt x="96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6" y="2"/>
                  </a:lnTo>
                  <a:lnTo>
                    <a:pt x="132" y="8"/>
                  </a:lnTo>
                  <a:lnTo>
                    <a:pt x="150" y="16"/>
                  </a:lnTo>
                  <a:lnTo>
                    <a:pt x="164" y="28"/>
                  </a:lnTo>
                  <a:lnTo>
                    <a:pt x="174" y="42"/>
                  </a:lnTo>
                  <a:lnTo>
                    <a:pt x="184" y="58"/>
                  </a:lnTo>
                  <a:lnTo>
                    <a:pt x="190" y="76"/>
                  </a:lnTo>
                  <a:lnTo>
                    <a:pt x="192" y="9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24"/>
            <p:cNvSpPr>
              <a:spLocks/>
            </p:cNvSpPr>
            <p:nvPr/>
          </p:nvSpPr>
          <p:spPr bwMode="auto">
            <a:xfrm>
              <a:off x="5765378" y="4142740"/>
              <a:ext cx="249767" cy="247651"/>
            </a:xfrm>
            <a:custGeom>
              <a:avLst/>
              <a:gdLst>
                <a:gd name="T0" fmla="*/ 2147483647 w 190"/>
                <a:gd name="T1" fmla="*/ 2147483647 h 190"/>
                <a:gd name="T2" fmla="*/ 2147483647 w 190"/>
                <a:gd name="T3" fmla="*/ 2147483647 h 190"/>
                <a:gd name="T4" fmla="*/ 2147483647 w 190"/>
                <a:gd name="T5" fmla="*/ 2147483647 h 190"/>
                <a:gd name="T6" fmla="*/ 2147483647 w 190"/>
                <a:gd name="T7" fmla="*/ 2147483647 h 190"/>
                <a:gd name="T8" fmla="*/ 2147483647 w 190"/>
                <a:gd name="T9" fmla="*/ 2147483647 h 190"/>
                <a:gd name="T10" fmla="*/ 2147483647 w 190"/>
                <a:gd name="T11" fmla="*/ 2147483647 h 190"/>
                <a:gd name="T12" fmla="*/ 2147483647 w 190"/>
                <a:gd name="T13" fmla="*/ 2147483647 h 190"/>
                <a:gd name="T14" fmla="*/ 2147483647 w 190"/>
                <a:gd name="T15" fmla="*/ 2147483647 h 190"/>
                <a:gd name="T16" fmla="*/ 2147483647 w 190"/>
                <a:gd name="T17" fmla="*/ 2147483647 h 190"/>
                <a:gd name="T18" fmla="*/ 2147483647 w 190"/>
                <a:gd name="T19" fmla="*/ 2147483647 h 190"/>
                <a:gd name="T20" fmla="*/ 2147483647 w 190"/>
                <a:gd name="T21" fmla="*/ 2147483647 h 190"/>
                <a:gd name="T22" fmla="*/ 2147483647 w 190"/>
                <a:gd name="T23" fmla="*/ 2147483647 h 190"/>
                <a:gd name="T24" fmla="*/ 2147483647 w 190"/>
                <a:gd name="T25" fmla="*/ 2147483647 h 190"/>
                <a:gd name="T26" fmla="*/ 2147483647 w 190"/>
                <a:gd name="T27" fmla="*/ 2147483647 h 190"/>
                <a:gd name="T28" fmla="*/ 2147483647 w 190"/>
                <a:gd name="T29" fmla="*/ 2147483647 h 190"/>
                <a:gd name="T30" fmla="*/ 2147483647 w 190"/>
                <a:gd name="T31" fmla="*/ 2147483647 h 190"/>
                <a:gd name="T32" fmla="*/ 2147483647 w 190"/>
                <a:gd name="T33" fmla="*/ 2147483647 h 190"/>
                <a:gd name="T34" fmla="*/ 2147483647 w 190"/>
                <a:gd name="T35" fmla="*/ 2147483647 h 190"/>
                <a:gd name="T36" fmla="*/ 0 w 190"/>
                <a:gd name="T37" fmla="*/ 2147483647 h 190"/>
                <a:gd name="T38" fmla="*/ 0 w 190"/>
                <a:gd name="T39" fmla="*/ 2147483647 h 190"/>
                <a:gd name="T40" fmla="*/ 2147483647 w 190"/>
                <a:gd name="T41" fmla="*/ 2147483647 h 190"/>
                <a:gd name="T42" fmla="*/ 2147483647 w 190"/>
                <a:gd name="T43" fmla="*/ 2147483647 h 190"/>
                <a:gd name="T44" fmla="*/ 2147483647 w 190"/>
                <a:gd name="T45" fmla="*/ 2147483647 h 190"/>
                <a:gd name="T46" fmla="*/ 2147483647 w 190"/>
                <a:gd name="T47" fmla="*/ 2147483647 h 190"/>
                <a:gd name="T48" fmla="*/ 2147483647 w 190"/>
                <a:gd name="T49" fmla="*/ 2147483647 h 190"/>
                <a:gd name="T50" fmla="*/ 2147483647 w 190"/>
                <a:gd name="T51" fmla="*/ 2147483647 h 190"/>
                <a:gd name="T52" fmla="*/ 2147483647 w 190"/>
                <a:gd name="T53" fmla="*/ 2147483647 h 190"/>
                <a:gd name="T54" fmla="*/ 2147483647 w 190"/>
                <a:gd name="T55" fmla="*/ 0 h 190"/>
                <a:gd name="T56" fmla="*/ 2147483647 w 190"/>
                <a:gd name="T57" fmla="*/ 0 h 190"/>
                <a:gd name="T58" fmla="*/ 2147483647 w 190"/>
                <a:gd name="T59" fmla="*/ 2147483647 h 190"/>
                <a:gd name="T60" fmla="*/ 2147483647 w 190"/>
                <a:gd name="T61" fmla="*/ 2147483647 h 190"/>
                <a:gd name="T62" fmla="*/ 2147483647 w 190"/>
                <a:gd name="T63" fmla="*/ 2147483647 h 190"/>
                <a:gd name="T64" fmla="*/ 2147483647 w 190"/>
                <a:gd name="T65" fmla="*/ 2147483647 h 190"/>
                <a:gd name="T66" fmla="*/ 2147483647 w 190"/>
                <a:gd name="T67" fmla="*/ 2147483647 h 190"/>
                <a:gd name="T68" fmla="*/ 2147483647 w 190"/>
                <a:gd name="T69" fmla="*/ 2147483647 h 190"/>
                <a:gd name="T70" fmla="*/ 2147483647 w 190"/>
                <a:gd name="T71" fmla="*/ 2147483647 h 190"/>
                <a:gd name="T72" fmla="*/ 2147483647 w 190"/>
                <a:gd name="T73" fmla="*/ 2147483647 h 190"/>
                <a:gd name="T74" fmla="*/ 2147483647 w 190"/>
                <a:gd name="T75" fmla="*/ 2147483647 h 1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0" h="190">
                  <a:moveTo>
                    <a:pt x="190" y="94"/>
                  </a:moveTo>
                  <a:lnTo>
                    <a:pt x="190" y="94"/>
                  </a:lnTo>
                  <a:lnTo>
                    <a:pt x="188" y="114"/>
                  </a:lnTo>
                  <a:lnTo>
                    <a:pt x="182" y="132"/>
                  </a:lnTo>
                  <a:lnTo>
                    <a:pt x="174" y="148"/>
                  </a:lnTo>
                  <a:lnTo>
                    <a:pt x="162" y="162"/>
                  </a:lnTo>
                  <a:lnTo>
                    <a:pt x="148" y="174"/>
                  </a:lnTo>
                  <a:lnTo>
                    <a:pt x="132" y="182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6" y="188"/>
                  </a:lnTo>
                  <a:lnTo>
                    <a:pt x="58" y="182"/>
                  </a:lnTo>
                  <a:lnTo>
                    <a:pt x="42" y="174"/>
                  </a:lnTo>
                  <a:lnTo>
                    <a:pt x="28" y="162"/>
                  </a:lnTo>
                  <a:lnTo>
                    <a:pt x="16" y="148"/>
                  </a:lnTo>
                  <a:lnTo>
                    <a:pt x="8" y="132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6"/>
                  </a:lnTo>
                  <a:lnTo>
                    <a:pt x="8" y="58"/>
                  </a:lnTo>
                  <a:lnTo>
                    <a:pt x="16" y="42"/>
                  </a:lnTo>
                  <a:lnTo>
                    <a:pt x="28" y="28"/>
                  </a:lnTo>
                  <a:lnTo>
                    <a:pt x="42" y="16"/>
                  </a:lnTo>
                  <a:lnTo>
                    <a:pt x="58" y="8"/>
                  </a:lnTo>
                  <a:lnTo>
                    <a:pt x="76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32" y="8"/>
                  </a:lnTo>
                  <a:lnTo>
                    <a:pt x="148" y="16"/>
                  </a:lnTo>
                  <a:lnTo>
                    <a:pt x="162" y="28"/>
                  </a:lnTo>
                  <a:lnTo>
                    <a:pt x="174" y="42"/>
                  </a:lnTo>
                  <a:lnTo>
                    <a:pt x="182" y="58"/>
                  </a:lnTo>
                  <a:lnTo>
                    <a:pt x="188" y="76"/>
                  </a:lnTo>
                  <a:lnTo>
                    <a:pt x="190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6172058" y="1275606"/>
            <a:ext cx="1879704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海量的数据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979573" y="1275606"/>
            <a:ext cx="197061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学术搜索引擎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1"/>
          <p:cNvSpPr>
            <a:spLocks noChangeArrowheads="1"/>
          </p:cNvSpPr>
          <p:nvPr/>
        </p:nvSpPr>
        <p:spPr bwMode="auto">
          <a:xfrm>
            <a:off x="6172055" y="2794494"/>
            <a:ext cx="1879704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可视化结果</a:t>
            </a:r>
            <a:endParaRPr lang="en-US" altLang="zh-CN" sz="16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943087" y="2796078"/>
            <a:ext cx="1970611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复杂的搜索需求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59038" y="1716605"/>
            <a:ext cx="3014603" cy="661834"/>
            <a:chOff x="1177047" y="2540424"/>
            <a:chExt cx="4018947" cy="882650"/>
          </a:xfrm>
        </p:grpSpPr>
        <p:sp>
          <p:nvSpPr>
            <p:cNvPr id="24" name="任意多边形 23"/>
            <p:cNvSpPr/>
            <p:nvPr/>
          </p:nvSpPr>
          <p:spPr>
            <a:xfrm flipH="1">
              <a:off x="1177047" y="2540424"/>
              <a:ext cx="3966030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8890">
              <a:solidFill>
                <a:schemeClr val="bg1"/>
              </a:solidFill>
              <a:prstDash val="solid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54"/>
            <p:cNvSpPr>
              <a:spLocks noChangeArrowheads="1"/>
            </p:cNvSpPr>
            <p:nvPr/>
          </p:nvSpPr>
          <p:spPr bwMode="auto">
            <a:xfrm>
              <a:off x="5085927" y="3313007"/>
              <a:ext cx="110067" cy="11006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099299" y="1726128"/>
            <a:ext cx="2784837" cy="658659"/>
            <a:chOff x="6563360" y="2553124"/>
            <a:chExt cx="3712633" cy="878416"/>
          </a:xfrm>
        </p:grpSpPr>
        <p:sp>
          <p:nvSpPr>
            <p:cNvPr id="27" name="任意多边形 26"/>
            <p:cNvSpPr/>
            <p:nvPr/>
          </p:nvSpPr>
          <p:spPr>
            <a:xfrm>
              <a:off x="6626860" y="2553124"/>
              <a:ext cx="3649133" cy="82126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896333"/>
                <a:gd name="connsiteY0" fmla="*/ 581025 h 581025"/>
                <a:gd name="connsiteX1" fmla="*/ 333375 w 2896333"/>
                <a:gd name="connsiteY1" fmla="*/ 0 h 581025"/>
                <a:gd name="connsiteX2" fmla="*/ 2896333 w 2896333"/>
                <a:gd name="connsiteY2" fmla="*/ 0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6333" h="581025">
                  <a:moveTo>
                    <a:pt x="0" y="581025"/>
                  </a:moveTo>
                  <a:lnTo>
                    <a:pt x="333375" y="0"/>
                  </a:lnTo>
                  <a:lnTo>
                    <a:pt x="2896333" y="0"/>
                  </a:lnTo>
                </a:path>
              </a:pathLst>
            </a:custGeom>
            <a:noFill/>
            <a:ln w="8890">
              <a:solidFill>
                <a:schemeClr val="tx1"/>
              </a:solidFill>
              <a:prstDash val="solid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54"/>
            <p:cNvSpPr>
              <a:spLocks noChangeArrowheads="1"/>
            </p:cNvSpPr>
            <p:nvPr/>
          </p:nvSpPr>
          <p:spPr bwMode="auto">
            <a:xfrm>
              <a:off x="6563360" y="3321473"/>
              <a:ext cx="110067" cy="11006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46930" y="3241839"/>
            <a:ext cx="2757847" cy="661834"/>
            <a:chOff x="6626860" y="4574541"/>
            <a:chExt cx="3676651" cy="882650"/>
          </a:xfrm>
        </p:grpSpPr>
        <p:sp>
          <p:nvSpPr>
            <p:cNvPr id="30" name="任意多边形 29"/>
            <p:cNvSpPr/>
            <p:nvPr/>
          </p:nvSpPr>
          <p:spPr>
            <a:xfrm>
              <a:off x="6686127" y="4574541"/>
              <a:ext cx="3617384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8890">
              <a:solidFill>
                <a:schemeClr val="bg2"/>
              </a:solidFill>
              <a:prstDash val="solid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54"/>
            <p:cNvSpPr>
              <a:spLocks noChangeArrowheads="1"/>
            </p:cNvSpPr>
            <p:nvPr/>
          </p:nvSpPr>
          <p:spPr bwMode="auto">
            <a:xfrm>
              <a:off x="6626860" y="5347124"/>
              <a:ext cx="110067" cy="11006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059037" y="3241839"/>
            <a:ext cx="2730404" cy="661834"/>
            <a:chOff x="1177046" y="4574541"/>
            <a:chExt cx="3640065" cy="882650"/>
          </a:xfrm>
        </p:grpSpPr>
        <p:sp>
          <p:nvSpPr>
            <p:cNvPr id="33" name="任意多边形 32"/>
            <p:cNvSpPr/>
            <p:nvPr/>
          </p:nvSpPr>
          <p:spPr>
            <a:xfrm flipH="1">
              <a:off x="1177046" y="4574541"/>
              <a:ext cx="3574447" cy="827617"/>
            </a:xfrm>
            <a:custGeom>
              <a:avLst/>
              <a:gdLst>
                <a:gd name="connsiteX0" fmla="*/ 0 w 1495425"/>
                <a:gd name="connsiteY0" fmla="*/ 581025 h 581025"/>
                <a:gd name="connsiteX1" fmla="*/ 333375 w 1495425"/>
                <a:gd name="connsiteY1" fmla="*/ 0 h 581025"/>
                <a:gd name="connsiteX2" fmla="*/ 1238250 w 1495425"/>
                <a:gd name="connsiteY2" fmla="*/ 0 h 581025"/>
                <a:gd name="connsiteX3" fmla="*/ 1495425 w 1495425"/>
                <a:gd name="connsiteY3" fmla="*/ 0 h 581025"/>
                <a:gd name="connsiteX0" fmla="*/ 0 w 1238249"/>
                <a:gd name="connsiteY0" fmla="*/ 581025 h 581025"/>
                <a:gd name="connsiteX1" fmla="*/ 333375 w 1238249"/>
                <a:gd name="connsiteY1" fmla="*/ 0 h 581025"/>
                <a:gd name="connsiteX2" fmla="*/ 1238250 w 1238249"/>
                <a:gd name="connsiteY2" fmla="*/ 0 h 581025"/>
                <a:gd name="connsiteX0" fmla="*/ 0 w 2528430"/>
                <a:gd name="connsiteY0" fmla="*/ 587027 h 587027"/>
                <a:gd name="connsiteX1" fmla="*/ 333375 w 2528430"/>
                <a:gd name="connsiteY1" fmla="*/ 6002 h 587027"/>
                <a:gd name="connsiteX2" fmla="*/ 2528430 w 2528430"/>
                <a:gd name="connsiteY2" fmla="*/ 0 h 58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8430" h="587027">
                  <a:moveTo>
                    <a:pt x="0" y="587027"/>
                  </a:moveTo>
                  <a:lnTo>
                    <a:pt x="333375" y="6002"/>
                  </a:lnTo>
                  <a:lnTo>
                    <a:pt x="2528430" y="0"/>
                  </a:lnTo>
                </a:path>
              </a:pathLst>
            </a:custGeom>
            <a:noFill/>
            <a:ln w="8890">
              <a:solidFill>
                <a:schemeClr val="tx2"/>
              </a:solidFill>
              <a:prstDash val="solid"/>
              <a:head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54"/>
            <p:cNvSpPr>
              <a:spLocks noChangeArrowheads="1"/>
            </p:cNvSpPr>
            <p:nvPr/>
          </p:nvSpPr>
          <p:spPr bwMode="auto">
            <a:xfrm>
              <a:off x="4707044" y="5347124"/>
              <a:ext cx="110067" cy="110067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矩形 1"/>
          <p:cNvSpPr>
            <a:spLocks noChangeArrowheads="1"/>
          </p:cNvSpPr>
          <p:nvPr/>
        </p:nvSpPr>
        <p:spPr bwMode="auto">
          <a:xfrm>
            <a:off x="915021" y="1783607"/>
            <a:ext cx="2035163" cy="807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/>
          <a:p>
            <a:pPr algn="just"/>
            <a:r>
              <a:rPr lang="zh-CN" altLang="en-US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搜索引擎对开放存取</a:t>
            </a:r>
            <a:r>
              <a:rPr lang="zh-CN" altLang="en-US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重视不仅扩大了用户检索信息的</a:t>
            </a:r>
            <a:r>
              <a:rPr lang="zh-CN" altLang="en-US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范围。也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</a:t>
            </a:r>
            <a:r>
              <a:rPr lang="zh-CN" altLang="en-US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了学术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信息的广泛传播。 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1"/>
          <p:cNvSpPr>
            <a:spLocks noChangeArrowheads="1"/>
          </p:cNvSpPr>
          <p:nvPr/>
        </p:nvSpPr>
        <p:spPr bwMode="auto">
          <a:xfrm>
            <a:off x="940153" y="3303744"/>
            <a:ext cx="2035163" cy="438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/>
          <a:p>
            <a:pPr algn="just"/>
            <a:r>
              <a:rPr lang="zh-CN" altLang="en-US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针对不同的应用场景，应该对输入的数据进行处理。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1"/>
          <p:cNvSpPr>
            <a:spLocks noChangeArrowheads="1"/>
          </p:cNvSpPr>
          <p:nvPr/>
        </p:nvSpPr>
        <p:spPr bwMode="auto">
          <a:xfrm>
            <a:off x="6152590" y="1794445"/>
            <a:ext cx="2035163" cy="99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</a:t>
            </a:r>
            <a:r>
              <a:rPr lang="zh-CN" altLang="en-US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搜索引擎收录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海量的含有学术</a:t>
            </a:r>
            <a:r>
              <a:rPr lang="zh-CN" altLang="en-US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信息的</a:t>
            </a:r>
            <a:r>
              <a:rPr lang="zh-CN" altLang="en-US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zh-CN" altLang="en-US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，还与出版社、图书馆、建立了良好的合作关系，扩大了学术资源的来源范围。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1"/>
          <p:cNvSpPr>
            <a:spLocks noChangeArrowheads="1"/>
          </p:cNvSpPr>
          <p:nvPr/>
        </p:nvSpPr>
        <p:spPr bwMode="auto">
          <a:xfrm>
            <a:off x="6209245" y="3316247"/>
            <a:ext cx="2035163" cy="154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5" rIns="68571" bIns="34285">
            <a:spAutoFit/>
          </a:bodyPr>
          <a:lstStyle/>
          <a:p>
            <a:pPr algn="just"/>
            <a:r>
              <a:rPr lang="zh-CN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图形能帮助人们对数据有更直观的了解</a:t>
            </a:r>
            <a:r>
              <a:rPr lang="zh-CN" altLang="zh-CN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。通过</a:t>
            </a:r>
            <a:r>
              <a:rPr lang="zh-CN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图形展示搜索结果，根据搜索排名来进行图形的布局，展示不同项之间的相互依赖关系，使学生或研究员等能够对海量的学术数据有更好的认知，帮助人们进行更合理的</a:t>
            </a:r>
            <a:r>
              <a:rPr lang="zh-CN" altLang="zh-CN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1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8"/>
          <p:cNvSpPr txBox="1">
            <a:spLocks/>
          </p:cNvSpPr>
          <p:nvPr/>
        </p:nvSpPr>
        <p:spPr>
          <a:xfrm>
            <a:off x="5084440" y="5639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Ace Vision</a:t>
            </a:r>
            <a:endParaRPr lang="en-US" altLang="zh-CN" sz="2800" b="1" dirty="0">
              <a:solidFill>
                <a:schemeClr val="bg1"/>
              </a:solidFill>
              <a:latin typeface="Bradley Hand ITC" panose="03070402050302030203" pitchFamily="66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332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35" grpId="0"/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94970"/>
          </a:xfrm>
          <a:prstGeom prst="rect">
            <a:avLst/>
          </a:prstGeom>
        </p:spPr>
      </p:pic>
      <p:cxnSp>
        <p:nvCxnSpPr>
          <p:cNvPr id="7" name="Straight Connector 12"/>
          <p:cNvCxnSpPr/>
          <p:nvPr/>
        </p:nvCxnSpPr>
        <p:spPr>
          <a:xfrm>
            <a:off x="8456792" y="469156"/>
            <a:ext cx="0" cy="539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8"/>
          <p:cNvSpPr txBox="1">
            <a:spLocks/>
          </p:cNvSpPr>
          <p:nvPr/>
        </p:nvSpPr>
        <p:spPr>
          <a:xfrm>
            <a:off x="5084440" y="563910"/>
            <a:ext cx="3495354" cy="4572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CN" sz="2800" b="1" dirty="0" smtClean="0">
                <a:solidFill>
                  <a:schemeClr val="bg1"/>
                </a:solidFill>
                <a:latin typeface="Bradley Hand ITC" panose="03070402050302030203" pitchFamily="66" charset="0"/>
                <a:ea typeface="微软雅黑" panose="020B0503020204020204" pitchFamily="34" charset="-122"/>
              </a:rPr>
              <a:t>Ace Vision</a:t>
            </a:r>
            <a:endParaRPr lang="en-US" altLang="zh-CN" sz="2800" b="1" dirty="0">
              <a:solidFill>
                <a:schemeClr val="bg1"/>
              </a:solidFill>
              <a:latin typeface="Bradley Hand ITC" panose="03070402050302030203" pitchFamily="66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075806"/>
            <a:ext cx="2395262" cy="23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1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3723">
      <a:dk1>
        <a:srgbClr val="779B37"/>
      </a:dk1>
      <a:lt1>
        <a:srgbClr val="84B3A3"/>
      </a:lt1>
      <a:dk2>
        <a:srgbClr val="779B37"/>
      </a:dk2>
      <a:lt2>
        <a:srgbClr val="84B3A3"/>
      </a:lt2>
      <a:accent1>
        <a:srgbClr val="000000"/>
      </a:accent1>
      <a:accent2>
        <a:srgbClr val="FFFFFF"/>
      </a:accent2>
      <a:accent3>
        <a:srgbClr val="5F5F5F"/>
      </a:accent3>
      <a:accent4>
        <a:srgbClr val="080808"/>
      </a:accent4>
      <a:accent5>
        <a:srgbClr val="080808"/>
      </a:accent5>
      <a:accent6>
        <a:srgbClr val="080808"/>
      </a:accent6>
      <a:hlink>
        <a:srgbClr val="080808"/>
      </a:hlink>
      <a:folHlink>
        <a:srgbClr val="08080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9144</TotalTime>
  <Words>354</Words>
  <Application>Microsoft Office PowerPoint</Application>
  <PresentationFormat>全屏显示(16:9)</PresentationFormat>
  <Paragraphs>66</Paragraphs>
  <Slides>15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Bebas Neue</vt:lpstr>
      <vt:lpstr>Gill Sans</vt:lpstr>
      <vt:lpstr>Lato Light</vt:lpstr>
      <vt:lpstr>Ohka</vt:lpstr>
      <vt:lpstr>华文黑体</vt:lpstr>
      <vt:lpstr>隶书</vt:lpstr>
      <vt:lpstr>宋体</vt:lpstr>
      <vt:lpstr>微软雅黑</vt:lpstr>
      <vt:lpstr>Arial</vt:lpstr>
      <vt:lpstr>Bradley Hand ITC</vt:lpstr>
      <vt:lpstr>Calibri</vt:lpstr>
      <vt:lpstr>Segoe UI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ddd</dc:creator>
  <cp:lastModifiedBy>管德煜</cp:lastModifiedBy>
  <cp:revision>1980</cp:revision>
  <dcterms:created xsi:type="dcterms:W3CDTF">2014-06-06T07:22:15Z</dcterms:created>
  <dcterms:modified xsi:type="dcterms:W3CDTF">2016-05-26T03:03:37Z</dcterms:modified>
</cp:coreProperties>
</file>